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7" r:id="rId11"/>
    <p:sldId id="264" r:id="rId12"/>
    <p:sldId id="268" r:id="rId13"/>
    <p:sldId id="269" r:id="rId14"/>
    <p:sldId id="270" r:id="rId15"/>
    <p:sldId id="271" r:id="rId16"/>
    <p:sldId id="273"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3" autoAdjust="0"/>
    <p:restoredTop sz="94563" autoAdjust="0"/>
  </p:normalViewPr>
  <p:slideViewPr>
    <p:cSldViewPr>
      <p:cViewPr varScale="1">
        <p:scale>
          <a:sx n="51" d="100"/>
          <a:sy n="51" d="100"/>
        </p:scale>
        <p:origin x="-1229" y="-67"/>
      </p:cViewPr>
      <p:guideLst>
        <p:guide orient="horz" pos="2160"/>
        <p:guide pos="2880"/>
      </p:guideLst>
    </p:cSldViewPr>
  </p:slideViewPr>
  <p:notesTextViewPr>
    <p:cViewPr>
      <p:scale>
        <a:sx n="1" d="1"/>
        <a:sy n="1" d="1"/>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31AC4C86-147F-43CF-AA10-7D05C9CB934B}" type="datetimeFigureOut">
              <a:rPr lang="en-US" smtClean="0"/>
              <a:t>2017-09-18</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2DB487B-07AA-4DEF-9025-26D711FBA1AB}" type="slidenum">
              <a:rPr lang="en-US" smtClean="0"/>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AC4C86-147F-43CF-AA10-7D05C9CB934B}" type="datetimeFigureOut">
              <a:rPr lang="en-US" smtClean="0"/>
              <a:t>2017-09-18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DB487B-07AA-4DEF-9025-26D711FBA1AB}" type="slidenum">
              <a:rPr lang="en-US" smtClean="0"/>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AC4C86-147F-43CF-AA10-7D05C9CB934B}" type="datetimeFigureOut">
              <a:rPr lang="en-US" smtClean="0"/>
              <a:t>2017-09-18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DB487B-07AA-4DEF-9025-26D711FBA1A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1AC4C86-147F-43CF-AA10-7D05C9CB934B}" type="datetimeFigureOut">
              <a:rPr lang="en-US" smtClean="0"/>
              <a:t>2017-09-18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DB487B-07AA-4DEF-9025-26D711FBA1AB}" type="slidenum">
              <a:rPr lang="en-US" smtClean="0"/>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1AC4C86-147F-43CF-AA10-7D05C9CB934B}" type="datetimeFigureOut">
              <a:rPr lang="en-US" smtClean="0"/>
              <a:t>2017-09-18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DB487B-07AA-4DEF-9025-26D711FBA1AB}" type="slidenum">
              <a:rPr lang="en-US" smtClean="0"/>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1AC4C86-147F-43CF-AA10-7D05C9CB934B}" type="datetimeFigureOut">
              <a:rPr lang="en-US" smtClean="0"/>
              <a:t>2017-09-18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DB487B-07AA-4DEF-9025-26D711FBA1AB}" type="slidenum">
              <a:rPr lang="en-US" smtClean="0"/>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AC4C86-147F-43CF-AA10-7D05C9CB934B}" type="datetimeFigureOut">
              <a:rPr lang="en-US" smtClean="0"/>
              <a:t>2017-09-18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DB487B-07AA-4DEF-9025-26D711FBA1A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AC4C86-147F-43CF-AA10-7D05C9CB934B}" type="datetimeFigureOut">
              <a:rPr lang="en-US" smtClean="0"/>
              <a:t>2017-09-18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DB487B-07AA-4DEF-9025-26D711FBA1A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AC4C86-147F-43CF-AA10-7D05C9CB934B}" type="datetimeFigureOut">
              <a:rPr lang="en-US" smtClean="0"/>
              <a:t>2017-09-18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DB487B-07AA-4DEF-9025-26D711FBA1A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AC4C86-147F-43CF-AA10-7D05C9CB934B}" type="datetimeFigureOut">
              <a:rPr lang="en-US" smtClean="0"/>
              <a:t>2017-09-18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DB487B-07AA-4DEF-9025-26D711FBA1AB}" type="slidenum">
              <a:rPr lang="en-US" smtClean="0"/>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AC4C86-147F-43CF-AA10-7D05C9CB934B}" type="datetimeFigureOut">
              <a:rPr lang="en-US" smtClean="0"/>
              <a:t>2017-09-18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DB487B-07AA-4DEF-9025-26D711FBA1AB}" type="slidenum">
              <a:rPr lang="en-US" smtClean="0"/>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p:bgPr>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31AC4C86-147F-43CF-AA10-7D05C9CB934B}" type="datetimeFigureOut">
              <a:rPr lang="en-US" smtClean="0"/>
              <a:t>2017-09-18</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12DB487B-07AA-4DEF-9025-26D711FBA1A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7.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g"/><Relationship Id="rId4" Type="http://schemas.openxmlformats.org/officeDocument/2006/relationships/image" Target="../media/image18.jpe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4.jpg"/><Relationship Id="rId4" Type="http://schemas.openxmlformats.org/officeDocument/2006/relationships/image" Target="../media/image33.jpg"/></Relationships>
</file>

<file path=ppt/slides/_rels/slide15.xml.rels><?xml version="1.0" encoding="UTF-8" standalone="yes"?>
<Relationships xmlns="http://schemas.openxmlformats.org/package/2006/relationships"><Relationship Id="rId8" Type="http://schemas.openxmlformats.org/officeDocument/2006/relationships/image" Target="../media/image38.gif"/><Relationship Id="rId3" Type="http://schemas.microsoft.com/office/2007/relationships/hdphoto" Target="../media/hdphoto4.wdp"/><Relationship Id="rId7" Type="http://schemas.openxmlformats.org/officeDocument/2006/relationships/image" Target="../media/image37.jpe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6.jpeg"/><Relationship Id="rId5" Type="http://schemas.microsoft.com/office/2007/relationships/hdphoto" Target="../media/hdphoto5.wdp"/><Relationship Id="rId4" Type="http://schemas.openxmlformats.org/officeDocument/2006/relationships/image" Target="../media/image35.png"/><Relationship Id="rId9" Type="http://schemas.openxmlformats.org/officeDocument/2006/relationships/image" Target="../media/image39.png"/></Relationships>
</file>

<file path=ppt/slides/_rels/slide1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69955" y="4114800"/>
            <a:ext cx="566924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Art &amp; the sacred</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06834" y="426720"/>
            <a:ext cx="7832366" cy="34747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5334000" y="5130225"/>
            <a:ext cx="35052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dirty="0" smtClean="0">
                <a:latin typeface="+mj-lt"/>
              </a:rPr>
              <a:t>The Luggage Box</a:t>
            </a:r>
            <a:endParaRPr lang="en-US" sz="3200" dirty="0">
              <a:latin typeface="+mj-lt"/>
            </a:endParaRPr>
          </a:p>
        </p:txBody>
      </p:sp>
      <p:pic>
        <p:nvPicPr>
          <p:cNvPr id="1026" name="Picture 2" descr="C:\Users\HH Hanumat Presaka\AppData\Local\Microsoft\Windows\INetCache\IE\3BNBFC7Q\KofferV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52600" y="4892487"/>
            <a:ext cx="1827806" cy="164502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675120" y="5791200"/>
            <a:ext cx="822960" cy="246221"/>
          </a:xfrm>
          <a:prstGeom prst="rect">
            <a:avLst/>
          </a:prstGeom>
          <a:noFill/>
        </p:spPr>
        <p:txBody>
          <a:bodyPr wrap="square" rtlCol="0">
            <a:spAutoFit/>
          </a:bodyPr>
          <a:lstStyle/>
          <a:p>
            <a:r>
              <a:rPr lang="en-US" sz="1000" dirty="0" smtClean="0"/>
              <a:t>Rev. </a:t>
            </a:r>
            <a:r>
              <a:rPr lang="en-US" sz="1000" dirty="0" smtClean="0"/>
              <a:t>170919</a:t>
            </a:r>
            <a:endParaRPr lang="en-US" sz="1000" dirty="0"/>
          </a:p>
        </p:txBody>
      </p:sp>
    </p:spTree>
    <p:extLst>
      <p:ext uri="{BB962C8B-B14F-4D97-AF65-F5344CB8AC3E}">
        <p14:creationId xmlns:p14="http://schemas.microsoft.com/office/powerpoint/2010/main" val="2971235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2" fill="hold" nodeType="clickEffect">
                                  <p:stCondLst>
                                    <p:cond delay="0"/>
                                  </p:stCondLst>
                                  <p:childTnLst>
                                    <p:anim calcmode="lin" valueType="num">
                                      <p:cBhvr additive="base">
                                        <p:cTn id="6" dur="1000"/>
                                        <p:tgtEl>
                                          <p:spTgt spid="1026"/>
                                        </p:tgtEl>
                                        <p:attrNameLst>
                                          <p:attrName>ppt_x</p:attrName>
                                        </p:attrNameLst>
                                      </p:cBhvr>
                                      <p:tavLst>
                                        <p:tav tm="0">
                                          <p:val>
                                            <p:strVal val="ppt_x"/>
                                          </p:val>
                                        </p:tav>
                                        <p:tav tm="100000">
                                          <p:val>
                                            <p:strVal val="1+ppt_w/2"/>
                                          </p:val>
                                        </p:tav>
                                      </p:tavLst>
                                    </p:anim>
                                    <p:anim calcmode="lin" valueType="num">
                                      <p:cBhvr additive="base">
                                        <p:cTn id="7" dur="1000"/>
                                        <p:tgtEl>
                                          <p:spTgt spid="1026"/>
                                        </p:tgtEl>
                                        <p:attrNameLst>
                                          <p:attrName>ppt_y</p:attrName>
                                        </p:attrNameLst>
                                      </p:cBhvr>
                                      <p:tavLst>
                                        <p:tav tm="0">
                                          <p:val>
                                            <p:strVal val="ppt_y"/>
                                          </p:val>
                                        </p:tav>
                                        <p:tav tm="100000">
                                          <p:val>
                                            <p:strVal val="ppt_y"/>
                                          </p:val>
                                        </p:tav>
                                      </p:tavLst>
                                    </p:anim>
                                    <p:set>
                                      <p:cBhvr>
                                        <p:cTn id="8" dur="1" fill="hold">
                                          <p:stCondLst>
                                            <p:cond delay="9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extLst>
              <a:ext uri="{28A0092B-C50C-407E-A947-70E740481C1C}">
                <a14:useLocalDpi xmlns:a14="http://schemas.microsoft.com/office/drawing/2010/main"/>
              </a:ext>
            </a:extLst>
          </a:blip>
          <a:tile tx="0" ty="0" sx="100000" sy="100000" flip="none" algn="tl"/>
        </a:blipFill>
        <a:effectLst/>
      </p:bgPr>
    </p:bg>
    <p:spTree>
      <p:nvGrpSpPr>
        <p:cNvPr id="1" name=""/>
        <p:cNvGrpSpPr/>
        <p:nvPr/>
      </p:nvGrpSpPr>
      <p:grpSpPr>
        <a:xfrm>
          <a:off x="0" y="0"/>
          <a:ext cx="0" cy="0"/>
          <a:chOff x="0" y="0"/>
          <a:chExt cx="0" cy="0"/>
        </a:xfrm>
      </p:grpSpPr>
      <p:pic>
        <p:nvPicPr>
          <p:cNvPr id="3" name="Picture 2" descr="C:\Users\HH Hanumat Presaka\AppData\Local\Microsoft\Windows\INetCache\IE\3BNBFC7Q\KofferV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3400" y="4983927"/>
            <a:ext cx="1827806" cy="16450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1000" y="304800"/>
            <a:ext cx="2209800" cy="138499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800" dirty="0" smtClean="0"/>
              <a:t>We are proposing a big movie.</a:t>
            </a:r>
            <a:endParaRPr lang="en-US" sz="2800" dirty="0"/>
          </a:p>
        </p:txBody>
      </p:sp>
      <p:sp>
        <p:nvSpPr>
          <p:cNvPr id="5" name="6-Point Star 4"/>
          <p:cNvSpPr/>
          <p:nvPr/>
        </p:nvSpPr>
        <p:spPr>
          <a:xfrm>
            <a:off x="2361206" y="91441"/>
            <a:ext cx="3764280" cy="3337559"/>
          </a:xfrm>
          <a:prstGeom prst="star6">
            <a:avLst/>
          </a:prstGeom>
          <a:gradFill>
            <a:gsLst>
              <a:gs pos="0">
                <a:srgbClr val="FFF200"/>
              </a:gs>
              <a:gs pos="45000">
                <a:srgbClr val="FF7A00"/>
              </a:gs>
              <a:gs pos="70000">
                <a:srgbClr val="FF0300"/>
              </a:gs>
              <a:gs pos="100000">
                <a:srgbClr val="4D0808"/>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BIG</a:t>
            </a:r>
          </a:p>
          <a:p>
            <a:pPr algn="ctr"/>
            <a:r>
              <a:rPr lang="en-US" sz="5400" dirty="0" smtClean="0"/>
              <a:t>MOVIE</a:t>
            </a:r>
            <a:endParaRPr lang="en-US" sz="5400" dirty="0"/>
          </a:p>
        </p:txBody>
      </p:sp>
      <p:sp>
        <p:nvSpPr>
          <p:cNvPr id="6" name="TextBox 5"/>
          <p:cNvSpPr txBox="1"/>
          <p:nvPr/>
        </p:nvSpPr>
        <p:spPr>
          <a:xfrm>
            <a:off x="2667000" y="3721656"/>
            <a:ext cx="6248400" cy="283154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800" i="1" dirty="0" smtClean="0"/>
              <a:t>ART &amp; THE SACRED: A Pilgrim’s Progress</a:t>
            </a:r>
            <a:r>
              <a:rPr lang="en-US" sz="2800" dirty="0" smtClean="0"/>
              <a:t>, but even a Pilgrim needs some luggage. This </a:t>
            </a:r>
            <a:r>
              <a:rPr lang="en-US" sz="2800" dirty="0" err="1" smtClean="0"/>
              <a:t>Powerpoint</a:t>
            </a:r>
            <a:r>
              <a:rPr lang="en-US" sz="2800" dirty="0" smtClean="0"/>
              <a:t> hopes to be a dialog. </a:t>
            </a:r>
          </a:p>
          <a:p>
            <a:endParaRPr lang="en-US" sz="1000" dirty="0"/>
          </a:p>
          <a:p>
            <a:r>
              <a:rPr lang="en-US" sz="2800" dirty="0" smtClean="0"/>
              <a:t>What luggage do we need to travel</a:t>
            </a:r>
          </a:p>
          <a:p>
            <a:r>
              <a:rPr lang="en-US" sz="2800" dirty="0" smtClean="0"/>
              <a:t>To the Sacred</a:t>
            </a:r>
          </a:p>
          <a:p>
            <a:r>
              <a:rPr lang="en-US" sz="2800" dirty="0"/>
              <a:t>B</a:t>
            </a:r>
            <a:r>
              <a:rPr lang="en-US" sz="2800" dirty="0" smtClean="0"/>
              <a:t>y our Art?</a:t>
            </a:r>
            <a:endParaRPr lang="en-US" sz="2800" dirty="0"/>
          </a:p>
        </p:txBody>
      </p:sp>
    </p:spTree>
    <p:extLst>
      <p:ext uri="{BB962C8B-B14F-4D97-AF65-F5344CB8AC3E}">
        <p14:creationId xmlns:p14="http://schemas.microsoft.com/office/powerpoint/2010/main" val="310634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ppt_w</p:attrName>
                                        </p:attrNameLst>
                                      </p:cBhvr>
                                      <p:tavLst>
                                        <p:tav tm="0" fmla="#ppt_w*sin(2.5*pi*$)">
                                          <p:val>
                                            <p:fltVal val="0"/>
                                          </p:val>
                                        </p:tav>
                                        <p:tav tm="100000">
                                          <p:val>
                                            <p:fltVal val="1"/>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32" presetClass="emph" presetSubtype="0" fill="hold" grpId="1" nodeType="afterEffect">
                                  <p:stCondLst>
                                    <p:cond delay="0"/>
                                  </p:stCondLst>
                                  <p:childTnLst>
                                    <p:animRot by="120000">
                                      <p:cBhvr>
                                        <p:cTn id="18" dur="100" fill="hold">
                                          <p:stCondLst>
                                            <p:cond delay="0"/>
                                          </p:stCondLst>
                                        </p:cTn>
                                        <p:tgtEl>
                                          <p:spTgt spid="5"/>
                                        </p:tgtEl>
                                        <p:attrNameLst>
                                          <p:attrName>r</p:attrName>
                                        </p:attrNameLst>
                                      </p:cBhvr>
                                    </p:animRot>
                                    <p:animRot by="-240000">
                                      <p:cBhvr>
                                        <p:cTn id="19" dur="200" fill="hold">
                                          <p:stCondLst>
                                            <p:cond delay="200"/>
                                          </p:stCondLst>
                                        </p:cTn>
                                        <p:tgtEl>
                                          <p:spTgt spid="5"/>
                                        </p:tgtEl>
                                        <p:attrNameLst>
                                          <p:attrName>r</p:attrName>
                                        </p:attrNameLst>
                                      </p:cBhvr>
                                    </p:animRot>
                                    <p:animRot by="240000">
                                      <p:cBhvr>
                                        <p:cTn id="20" dur="200" fill="hold">
                                          <p:stCondLst>
                                            <p:cond delay="400"/>
                                          </p:stCondLst>
                                        </p:cTn>
                                        <p:tgtEl>
                                          <p:spTgt spid="5"/>
                                        </p:tgtEl>
                                        <p:attrNameLst>
                                          <p:attrName>r</p:attrName>
                                        </p:attrNameLst>
                                      </p:cBhvr>
                                    </p:animRot>
                                    <p:animRot by="-240000">
                                      <p:cBhvr>
                                        <p:cTn id="21" dur="200" fill="hold">
                                          <p:stCondLst>
                                            <p:cond delay="600"/>
                                          </p:stCondLst>
                                        </p:cTn>
                                        <p:tgtEl>
                                          <p:spTgt spid="5"/>
                                        </p:tgtEl>
                                        <p:attrNameLst>
                                          <p:attrName>r</p:attrName>
                                        </p:attrNameLst>
                                      </p:cBhvr>
                                    </p:animRot>
                                    <p:animRot by="120000">
                                      <p:cBhvr>
                                        <p:cTn id="22" dur="200" fill="hold">
                                          <p:stCondLst>
                                            <p:cond delay="800"/>
                                          </p:stCondLst>
                                        </p:cTn>
                                        <p:tgtEl>
                                          <p:spTgt spid="5"/>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80">
                                          <p:stCondLst>
                                            <p:cond delay="0"/>
                                          </p:stCondLst>
                                        </p:cTn>
                                        <p:tgtEl>
                                          <p:spTgt spid="6"/>
                                        </p:tgtEl>
                                      </p:cBhvr>
                                    </p:animEffect>
                                    <p:anim calcmode="lin" valueType="num">
                                      <p:cBhvr>
                                        <p:cTn id="2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3" dur="26">
                                          <p:stCondLst>
                                            <p:cond delay="650"/>
                                          </p:stCondLst>
                                        </p:cTn>
                                        <p:tgtEl>
                                          <p:spTgt spid="6"/>
                                        </p:tgtEl>
                                      </p:cBhvr>
                                      <p:to x="100000" y="60000"/>
                                    </p:animScale>
                                    <p:animScale>
                                      <p:cBhvr>
                                        <p:cTn id="34" dur="166" decel="50000">
                                          <p:stCondLst>
                                            <p:cond delay="676"/>
                                          </p:stCondLst>
                                        </p:cTn>
                                        <p:tgtEl>
                                          <p:spTgt spid="6"/>
                                        </p:tgtEl>
                                      </p:cBhvr>
                                      <p:to x="100000" y="100000"/>
                                    </p:animScale>
                                    <p:animScale>
                                      <p:cBhvr>
                                        <p:cTn id="35" dur="26">
                                          <p:stCondLst>
                                            <p:cond delay="1312"/>
                                          </p:stCondLst>
                                        </p:cTn>
                                        <p:tgtEl>
                                          <p:spTgt spid="6"/>
                                        </p:tgtEl>
                                      </p:cBhvr>
                                      <p:to x="100000" y="80000"/>
                                    </p:animScale>
                                    <p:animScale>
                                      <p:cBhvr>
                                        <p:cTn id="36" dur="166" decel="50000">
                                          <p:stCondLst>
                                            <p:cond delay="1338"/>
                                          </p:stCondLst>
                                        </p:cTn>
                                        <p:tgtEl>
                                          <p:spTgt spid="6"/>
                                        </p:tgtEl>
                                      </p:cBhvr>
                                      <p:to x="100000" y="100000"/>
                                    </p:animScale>
                                    <p:animScale>
                                      <p:cBhvr>
                                        <p:cTn id="37" dur="26">
                                          <p:stCondLst>
                                            <p:cond delay="1642"/>
                                          </p:stCondLst>
                                        </p:cTn>
                                        <p:tgtEl>
                                          <p:spTgt spid="6"/>
                                        </p:tgtEl>
                                      </p:cBhvr>
                                      <p:to x="100000" y="90000"/>
                                    </p:animScale>
                                    <p:animScale>
                                      <p:cBhvr>
                                        <p:cTn id="38" dur="166" decel="50000">
                                          <p:stCondLst>
                                            <p:cond delay="1668"/>
                                          </p:stCondLst>
                                        </p:cTn>
                                        <p:tgtEl>
                                          <p:spTgt spid="6"/>
                                        </p:tgtEl>
                                      </p:cBhvr>
                                      <p:to x="100000" y="100000"/>
                                    </p:animScale>
                                    <p:animScale>
                                      <p:cBhvr>
                                        <p:cTn id="39" dur="26">
                                          <p:stCondLst>
                                            <p:cond delay="1808"/>
                                          </p:stCondLst>
                                        </p:cTn>
                                        <p:tgtEl>
                                          <p:spTgt spid="6"/>
                                        </p:tgtEl>
                                      </p:cBhvr>
                                      <p:to x="100000" y="95000"/>
                                    </p:animScale>
                                    <p:animScale>
                                      <p:cBhvr>
                                        <p:cTn id="4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29000" y="3429000"/>
            <a:ext cx="4724400" cy="2811780"/>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81000" y="457200"/>
            <a:ext cx="2057400" cy="1622407"/>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371600" y="2514600"/>
            <a:ext cx="2743200" cy="1810443"/>
          </a:xfrm>
          <a:prstGeom prst="rect">
            <a:avLst/>
          </a:prstGeom>
          <a:ln w="228600" cap="sq" cmpd="thickThin">
            <a:solidFill>
              <a:schemeClr val="accent5">
                <a:lumMod val="75000"/>
              </a:schemeClr>
            </a:solidFill>
            <a:prstDash val="solid"/>
            <a:miter lim="800000"/>
          </a:ln>
          <a:effectLst>
            <a:innerShdw blurRad="76200">
              <a:srgbClr val="000000"/>
            </a:innerShdw>
          </a:effectLst>
        </p:spPr>
      </p:pic>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581400" y="3581400"/>
            <a:ext cx="4724400" cy="28117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84895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381000" y="457201"/>
            <a:ext cx="1352826" cy="1066800"/>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2000" y="1828800"/>
            <a:ext cx="3922722" cy="2209800"/>
          </a:xfrm>
          <a:prstGeom prst="rect">
            <a:avLst/>
          </a:prstGeom>
          <a:ln w="88900" cap="sq" cmpd="thickThin">
            <a:solidFill>
              <a:srgbClr val="000000"/>
            </a:solidFill>
            <a:prstDash val="solid"/>
            <a:miter lim="800000"/>
          </a:ln>
          <a:effectLst>
            <a:innerShdw blurRad="76200">
              <a:srgbClr val="000000"/>
            </a:innerShdw>
          </a:effectLst>
        </p:spPr>
      </p:pic>
      <p:sp>
        <p:nvSpPr>
          <p:cNvPr id="6" name="Rectangle 5"/>
          <p:cNvSpPr/>
          <p:nvPr/>
        </p:nvSpPr>
        <p:spPr>
          <a:xfrm>
            <a:off x="4953000" y="1903274"/>
            <a:ext cx="3966920" cy="1754326"/>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Oscar – Anna</a:t>
            </a:r>
          </a:p>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INTEGRO</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7" name="TextBox 6"/>
          <p:cNvSpPr txBox="1"/>
          <p:nvPr/>
        </p:nvSpPr>
        <p:spPr>
          <a:xfrm>
            <a:off x="762000" y="4267200"/>
            <a:ext cx="6705600" cy="193899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smtClean="0"/>
              <a:t>Oscar (</a:t>
            </a:r>
            <a:r>
              <a:rPr lang="en-US" sz="2400" dirty="0" err="1" smtClean="0"/>
              <a:t>Natars</a:t>
            </a:r>
            <a:r>
              <a:rPr lang="en-US" sz="2400" dirty="0" smtClean="0"/>
              <a:t> Burger) &amp; his very esteemed wife and artistic partner, Anna Zavala, make the essence of </a:t>
            </a:r>
            <a:r>
              <a:rPr lang="en-US" sz="2400" b="1" dirty="0" err="1" smtClean="0"/>
              <a:t>Integro</a:t>
            </a:r>
            <a:r>
              <a:rPr lang="en-US" sz="2400" dirty="0" smtClean="0"/>
              <a:t>. Based in Peru they have presented all over the world and recently won Director of the Year from the </a:t>
            </a:r>
            <a:r>
              <a:rPr lang="en-US" sz="2400" b="1" dirty="0" smtClean="0"/>
              <a:t>Hispano-American Critics Association</a:t>
            </a:r>
            <a:r>
              <a:rPr lang="en-US" sz="2400" dirty="0" smtClean="0"/>
              <a:t>.</a:t>
            </a:r>
            <a:endParaRPr lang="en-US" sz="2400" dirty="0"/>
          </a:p>
        </p:txBody>
      </p:sp>
    </p:spTree>
    <p:extLst>
      <p:ext uri="{BB962C8B-B14F-4D97-AF65-F5344CB8AC3E}">
        <p14:creationId xmlns:p14="http://schemas.microsoft.com/office/powerpoint/2010/main" val="458398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tretch>
            <a:fillRect/>
          </a:stretch>
        </p:blipFill>
        <p:spPr>
          <a:xfrm>
            <a:off x="1219200" y="1905000"/>
            <a:ext cx="2514600" cy="2514600"/>
          </a:xfrm>
          <a:prstGeom prst="rect">
            <a:avLst/>
          </a:prstGeom>
          <a:ln w="228600" cap="sq" cmpd="thickThin">
            <a:solidFill>
              <a:srgbClr val="000000"/>
            </a:solidFill>
            <a:prstDash val="solid"/>
            <a:miter lim="800000"/>
          </a:ln>
          <a:effectLst>
            <a:innerShdw blurRad="76200">
              <a:srgbClr val="000000"/>
            </a:innerShdw>
          </a:effectLst>
        </p:spPr>
      </p:pic>
      <p:sp>
        <p:nvSpPr>
          <p:cNvPr id="3" name="Rectangle 2"/>
          <p:cNvSpPr/>
          <p:nvPr/>
        </p:nvSpPr>
        <p:spPr>
          <a:xfrm>
            <a:off x="3657600" y="1905000"/>
            <a:ext cx="4343400" cy="2585323"/>
          </a:xfrm>
          <a:prstGeom prst="rect">
            <a:avLst/>
          </a:prstGeom>
          <a:noFill/>
        </p:spPr>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Dr.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Kalyan</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Kumar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Cakravarty</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81000" y="457201"/>
            <a:ext cx="1352826" cy="1066800"/>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381000" y="4831140"/>
            <a:ext cx="7772400"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smtClean="0"/>
              <a:t>Former Director of Primary Education, Madhya </a:t>
            </a:r>
            <a:r>
              <a:rPr lang="en-US" sz="2400" dirty="0" err="1" smtClean="0"/>
              <a:t>Pradesha</a:t>
            </a:r>
            <a:r>
              <a:rPr lang="en-US" sz="2400" dirty="0" smtClean="0"/>
              <a:t>, (India); Director </a:t>
            </a:r>
            <a:r>
              <a:rPr lang="en-US" sz="2400" b="1" dirty="0" err="1" smtClean="0"/>
              <a:t>Lalita</a:t>
            </a:r>
            <a:r>
              <a:rPr lang="en-US" sz="2400" b="1" dirty="0" smtClean="0"/>
              <a:t>-kala Academy</a:t>
            </a:r>
            <a:r>
              <a:rPr lang="en-US" sz="2400" dirty="0" smtClean="0"/>
              <a:t>, India’s national fine arts academy;  PhD </a:t>
            </a:r>
            <a:r>
              <a:rPr lang="en-US" sz="2400" b="1" dirty="0" smtClean="0"/>
              <a:t>Harvard</a:t>
            </a:r>
            <a:r>
              <a:rPr lang="en-US" sz="2400" dirty="0" smtClean="0"/>
              <a:t> in museum management;</a:t>
            </a:r>
            <a:r>
              <a:rPr lang="en-US" sz="2400" dirty="0"/>
              <a:t> i</a:t>
            </a:r>
            <a:r>
              <a:rPr lang="en-US" sz="2400" dirty="0" smtClean="0"/>
              <a:t>nsightful author, poet, art historian.</a:t>
            </a:r>
            <a:endParaRPr lang="en-US" sz="2400" dirty="0"/>
          </a:p>
        </p:txBody>
      </p:sp>
    </p:spTree>
    <p:extLst>
      <p:ext uri="{BB962C8B-B14F-4D97-AF65-F5344CB8AC3E}">
        <p14:creationId xmlns:p14="http://schemas.microsoft.com/office/powerpoint/2010/main" val="2767439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7412" y="1523999"/>
            <a:ext cx="1838187" cy="2673727"/>
          </a:xfrm>
          <a:prstGeom prst="rect">
            <a:avLst/>
          </a:prstGeom>
          <a:ln w="1143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81000" y="304800"/>
            <a:ext cx="1352826" cy="1066800"/>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3007747" y="1903274"/>
            <a:ext cx="5298053" cy="1754326"/>
          </a:xfrm>
          <a:prstGeom prst="rect">
            <a:avLst/>
          </a:prstGeom>
          <a:noFill/>
        </p:spPr>
        <p:txBody>
          <a:bodyPr wrap="none" lIns="91440" tIns="45720" rIns="91440" bIns="45720">
            <a:spAutoFit/>
          </a:bodyPr>
          <a:lstStyle/>
          <a:p>
            <a:pPr algn="ct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Hanumat-presaka</a:t>
            </a: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Swami</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5" name="TextBox 4"/>
          <p:cNvSpPr txBox="1"/>
          <p:nvPr/>
        </p:nvSpPr>
        <p:spPr>
          <a:xfrm>
            <a:off x="381000" y="4343400"/>
            <a:ext cx="7391400" cy="193899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smtClean="0"/>
              <a:t>Born, Jan 12 1948, Guam (Marianas Islands). Grew up in Arizona, California. Graduated 1</a:t>
            </a:r>
            <a:r>
              <a:rPr lang="en-US" sz="2400" baseline="30000" dirty="0" smtClean="0"/>
              <a:t>st</a:t>
            </a:r>
            <a:r>
              <a:rPr lang="en-US" sz="2400" dirty="0" smtClean="0"/>
              <a:t> place in Psychology, 1970, U.C. and headed East . . . Okinawan Karate, Bengali Monk . . . </a:t>
            </a:r>
            <a:r>
              <a:rPr lang="en-US" sz="2400" dirty="0"/>
              <a:t>C</a:t>
            </a:r>
            <a:r>
              <a:rPr lang="en-US" sz="2400" dirty="0" smtClean="0"/>
              <a:t>o-founder of </a:t>
            </a:r>
            <a:r>
              <a:rPr lang="en-US" sz="2400" b="1" dirty="0" smtClean="0"/>
              <a:t>NIOS (North American Institute for Oriental and Classical Studies).</a:t>
            </a:r>
            <a:endParaRPr lang="en-US" sz="2400" b="1" dirty="0"/>
          </a:p>
        </p:txBody>
      </p:sp>
    </p:spTree>
    <p:extLst>
      <p:ext uri="{BB962C8B-B14F-4D97-AF65-F5344CB8AC3E}">
        <p14:creationId xmlns:p14="http://schemas.microsoft.com/office/powerpoint/2010/main" val="1239322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duotone>
              <a:prstClr val="black"/>
              <a:schemeClr val="accent4">
                <a:tint val="45000"/>
                <a:satMod val="400000"/>
              </a:schemeClr>
            </a:duotone>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tretch>
            <a:fillRect/>
          </a:stretch>
        </p:blipFill>
        <p:spPr>
          <a:xfrm rot="1410988">
            <a:off x="5490654" y="5565604"/>
            <a:ext cx="1352826" cy="1066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20094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path" presetSubtype="0" accel="50000" decel="50000" fill="hold" nodeType="afterEffect">
                                  <p:stCondLst>
                                    <p:cond delay="2000"/>
                                  </p:stCondLst>
                                  <p:childTnLst>
                                    <p:animMotion origin="layout" path="M -0.07361 0.02662 L -0.19219 0.00949 C -0.21788 0.00741 -0.25278 -0.00486 -0.28663 -0.02546 C -0.32396 -0.04977 -0.35278 -0.07454 -0.37101 -0.09606 L -0.45695 -0.20717 " pathEditMode="relative" rAng="1473492" ptsTypes="FffFF">
                                      <p:cBhvr>
                                        <p:cTn id="6" dur="2000" fill="hold"/>
                                        <p:tgtEl>
                                          <p:spTgt spid="2"/>
                                        </p:tgtEl>
                                        <p:attrNameLst>
                                          <p:attrName>ppt_x</p:attrName>
                                          <p:attrName>ppt_y</p:attrName>
                                        </p:attrNameLst>
                                      </p:cBhvr>
                                      <p:rCtr x="-20260" y="-8495"/>
                                    </p:animMotion>
                                  </p:childTnLst>
                                </p:cTn>
                              </p:par>
                            </p:childTnLst>
                          </p:cTn>
                        </p:par>
                        <p:par>
                          <p:cTn id="7" fill="hold">
                            <p:stCondLst>
                              <p:cond delay="4000"/>
                            </p:stCondLst>
                            <p:childTnLst>
                              <p:par>
                                <p:cTn id="8" presetID="10" presetClass="exit" presetSubtype="0" fill="hold" nodeType="afterEffect">
                                  <p:stCondLst>
                                    <p:cond delay="0"/>
                                  </p:stCondLst>
                                  <p:childTnLst>
                                    <p:animEffect transition="out" filter="fade">
                                      <p:cBhvr>
                                        <p:cTn id="9" dur="1000"/>
                                        <p:tgtEl>
                                          <p:spTgt spid="2"/>
                                        </p:tgtEl>
                                      </p:cBhvr>
                                    </p:animEffect>
                                    <p:set>
                                      <p:cBhvr>
                                        <p:cTn id="10"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HH Hanumat Presaka\AppData\Local\Microsoft\Windows\INetCache\IE\3BNBFC7Q\KofferV1[1].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43000" y="1458908"/>
            <a:ext cx="913903" cy="82251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71115" y="304800"/>
            <a:ext cx="1076188" cy="156536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TextBox 3"/>
          <p:cNvSpPr txBox="1"/>
          <p:nvPr/>
        </p:nvSpPr>
        <p:spPr>
          <a:xfrm>
            <a:off x="371115" y="2667000"/>
            <a:ext cx="4800600" cy="193899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smtClean="0"/>
              <a:t>We want to pack for the trip:</a:t>
            </a:r>
          </a:p>
          <a:p>
            <a:pPr marL="342900" indent="-342900">
              <a:buFont typeface="+mj-lt"/>
              <a:buAutoNum type="arabicPeriod"/>
            </a:pPr>
            <a:r>
              <a:rPr lang="en-US" sz="2400" dirty="0" smtClean="0"/>
              <a:t>Wry sense of </a:t>
            </a:r>
            <a:r>
              <a:rPr lang="en-US" sz="2400" dirty="0" err="1" smtClean="0"/>
              <a:t>humour</a:t>
            </a:r>
            <a:r>
              <a:rPr lang="en-US" sz="2400" dirty="0" smtClean="0"/>
              <a:t>.</a:t>
            </a:r>
          </a:p>
          <a:p>
            <a:pPr marL="342900" indent="-342900">
              <a:buFont typeface="+mj-lt"/>
              <a:buAutoNum type="arabicPeriod"/>
            </a:pPr>
            <a:r>
              <a:rPr lang="en-US" sz="2400" i="1" dirty="0" smtClean="0"/>
              <a:t>The Nectar of Instruction  </a:t>
            </a:r>
            <a:r>
              <a:rPr lang="en-US" sz="2400" dirty="0" smtClean="0"/>
              <a:t>of A. C. </a:t>
            </a:r>
            <a:r>
              <a:rPr lang="en-US" sz="2400" dirty="0" err="1" smtClean="0"/>
              <a:t>Bhaktivedanta</a:t>
            </a:r>
            <a:r>
              <a:rPr lang="en-US" sz="2400" dirty="0" smtClean="0"/>
              <a:t> Swami.</a:t>
            </a:r>
          </a:p>
          <a:p>
            <a:pPr marL="342900" indent="-342900">
              <a:buFont typeface="+mj-lt"/>
              <a:buAutoNum type="arabicPeriod"/>
            </a:pPr>
            <a:r>
              <a:rPr lang="en-US" sz="2400" dirty="0" smtClean="0"/>
              <a:t>Lunch Can.</a:t>
            </a:r>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41420" y="251460"/>
            <a:ext cx="2145379" cy="2720340"/>
          </a:xfrm>
          <a:prstGeom prst="rect">
            <a:avLst/>
          </a:prstGeom>
          <a:ln w="28575">
            <a:solidFill>
              <a:schemeClr val="tx1">
                <a:lumMod val="50000"/>
                <a:lumOff val="50000"/>
              </a:schemeClr>
            </a:solidFill>
          </a:ln>
        </p:spPr>
      </p:pic>
      <p:pic>
        <p:nvPicPr>
          <p:cNvPr id="5" name="Picture 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486400" y="2057400"/>
            <a:ext cx="1348740" cy="2286000"/>
          </a:xfrm>
          <a:prstGeom prst="rect">
            <a:avLst/>
          </a:prstGeom>
          <a:ln>
            <a:noFill/>
          </a:ln>
          <a:effectLst>
            <a:outerShdw blurRad="292100" dist="139700" dir="2700000" algn="tl" rotWithShape="0">
              <a:srgbClr val="333333">
                <a:alpha val="65000"/>
              </a:srgbClr>
            </a:outerShdw>
          </a:effectLst>
        </p:spPr>
      </p:pic>
      <p:pic>
        <p:nvPicPr>
          <p:cNvPr id="2050" name="Picture 2" descr="Image result for tiffin"/>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4423409" y="4800600"/>
            <a:ext cx="1752601" cy="17526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1" name="Picture 3" descr="C:\Users\HH Hanumat Presaka\AppData\Local\Microsoft\Windows\INetCache\IE\3BNBFC7Q\flower2[1].png"/>
          <p:cNvPicPr>
            <a:picLocks noChangeAspect="1" noChangeArrowheads="1"/>
          </p:cNvPicPr>
          <p:nvPr/>
        </p:nvPicPr>
        <p:blipFill>
          <a:blip r:embed="rId7" cstate="screen">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a:ext>
            </a:extLst>
          </a:blip>
          <a:srcRect/>
          <a:stretch>
            <a:fillRect/>
          </a:stretch>
        </p:blipFill>
        <p:spPr bwMode="auto">
          <a:xfrm>
            <a:off x="6344386" y="4343400"/>
            <a:ext cx="2539445" cy="140757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HH Hanumat Presaka\AppData\Local\Microsoft\Windows\INetCache\IE\3BNBFC7Q\flower2[1].png"/>
          <p:cNvPicPr preferRelativeResize="0">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flipH="1">
            <a:off x="3581399" y="1219200"/>
            <a:ext cx="2158445" cy="1436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528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1115" y="304801"/>
            <a:ext cx="838200" cy="1219200"/>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1371600" y="457200"/>
            <a:ext cx="7239000" cy="101566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000" dirty="0" smtClean="0"/>
              <a:t>We hope Dr. </a:t>
            </a:r>
            <a:r>
              <a:rPr lang="en-US" sz="2000" dirty="0" err="1" smtClean="0"/>
              <a:t>Kalyan</a:t>
            </a:r>
            <a:r>
              <a:rPr lang="en-US" sz="2000" dirty="0" smtClean="0"/>
              <a:t> brings his profound perspective on cross cultural anthropology. We are nurtured in this by Prof. Marshal McLuhan and Prof. E. T. Hall. </a:t>
            </a:r>
            <a:endParaRPr lang="en-US" sz="2000" dirty="0"/>
          </a:p>
        </p:txBody>
      </p:sp>
      <p:sp>
        <p:nvSpPr>
          <p:cNvPr id="4" name="TextBox 3"/>
          <p:cNvSpPr txBox="1"/>
          <p:nvPr/>
        </p:nvSpPr>
        <p:spPr>
          <a:xfrm>
            <a:off x="371114" y="1752600"/>
            <a:ext cx="8239485" cy="317009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000" dirty="0" smtClean="0"/>
              <a:t>Prof. Hall suggests that the United States, industrialized  society, is dominated by Northern German consciousness. This leads us to look at nature as our enemy to be conquered, controlled, exploited, by the use of iron tools, powerful drugs, and thus our agriculture becomes based upon soil sterilization, injecting  seeds with iron needles, artificial irrigation, </a:t>
            </a:r>
            <a:r>
              <a:rPr lang="en-US" sz="2000" dirty="0" err="1" smtClean="0"/>
              <a:t>artficial</a:t>
            </a:r>
            <a:r>
              <a:rPr lang="en-US" sz="2000" dirty="0" smtClean="0"/>
              <a:t> fertilizer, and of course . . . artificial food.</a:t>
            </a:r>
          </a:p>
          <a:p>
            <a:r>
              <a:rPr lang="en-US" sz="2000" dirty="0" smtClean="0"/>
              <a:t>Following the </a:t>
            </a:r>
            <a:r>
              <a:rPr lang="en-US" sz="2000" dirty="0" err="1" smtClean="0"/>
              <a:t>Bhagavata</a:t>
            </a:r>
            <a:r>
              <a:rPr lang="en-US" sz="2000" dirty="0" smtClean="0"/>
              <a:t> perspective, first there is the ego, why I do things. This generates our perspective, </a:t>
            </a:r>
            <a:r>
              <a:rPr lang="en-US" sz="2000" dirty="0" err="1" smtClean="0"/>
              <a:t>Buddhi</a:t>
            </a:r>
            <a:r>
              <a:rPr lang="en-US" sz="2000" dirty="0" smtClean="0"/>
              <a:t>, understanding. On this basis we think, plan, evaluate and finally we become entangled in different bodies life after life.</a:t>
            </a:r>
            <a:endParaRPr lang="en-US" sz="2000" dirty="0"/>
          </a:p>
        </p:txBody>
      </p:sp>
      <p:pic>
        <p:nvPicPr>
          <p:cNvPr id="5122" name="Picture 2" descr="Image result for zoo"/>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20695" y="5078039"/>
            <a:ext cx="3065505" cy="15513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124" name="Picture 4" descr="Image result for darwin"/>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49543" y="4671059"/>
            <a:ext cx="1279657" cy="9677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6283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381000" y="304800"/>
            <a:ext cx="1352826" cy="1066800"/>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381000" y="1510605"/>
            <a:ext cx="5410200" cy="1692771"/>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800" dirty="0" smtClean="0">
                <a:latin typeface="Algerian" panose="04020705040A02060702" pitchFamily="82" charset="0"/>
              </a:rPr>
              <a:t>Who’s on the bus?</a:t>
            </a:r>
          </a:p>
          <a:p>
            <a:pPr marL="457200" indent="-457200">
              <a:spcAft>
                <a:spcPts val="1200"/>
              </a:spcAft>
              <a:buFont typeface="Arial" panose="020B0604020202020204" pitchFamily="34" charset="0"/>
              <a:buChar char="•"/>
            </a:pPr>
            <a:r>
              <a:rPr lang="en-US" sz="2800" dirty="0" smtClean="0">
                <a:latin typeface="Algerian" panose="04020705040A02060702" pitchFamily="82" charset="0"/>
              </a:rPr>
              <a:t>Where are we going?</a:t>
            </a:r>
          </a:p>
          <a:p>
            <a:pPr marL="457200" indent="-457200">
              <a:spcAft>
                <a:spcPts val="1200"/>
              </a:spcAft>
              <a:buFont typeface="Arial" panose="020B0604020202020204" pitchFamily="34" charset="0"/>
              <a:buChar char="•"/>
            </a:pPr>
            <a:r>
              <a:rPr lang="en-US" sz="2800" dirty="0" smtClean="0">
                <a:latin typeface="Algerian" panose="04020705040A02060702" pitchFamily="82" charset="0"/>
              </a:rPr>
              <a:t>Why are we going there?</a:t>
            </a:r>
            <a:endParaRPr lang="en-US" sz="2800" dirty="0">
              <a:latin typeface="Algerian" panose="04020705040A02060702" pitchFamily="82"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1000" y="3352799"/>
            <a:ext cx="2120511" cy="11887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p:cNvSpPr txBox="1"/>
          <p:nvPr/>
        </p:nvSpPr>
        <p:spPr>
          <a:xfrm>
            <a:off x="457200" y="4583668"/>
            <a:ext cx="2057400" cy="369332"/>
          </a:xfrm>
          <a:prstGeom prst="rect">
            <a:avLst/>
          </a:prstGeom>
          <a:noFill/>
        </p:spPr>
        <p:txBody>
          <a:bodyPr wrap="square" rtlCol="0">
            <a:spAutoFit/>
          </a:bodyPr>
          <a:lstStyle/>
          <a:p>
            <a:pPr algn="ctr"/>
            <a:r>
              <a:rPr lang="en-US" dirty="0" smtClean="0"/>
              <a:t>Ramon </a:t>
            </a:r>
            <a:r>
              <a:rPr lang="en-US" dirty="0" err="1" smtClean="0"/>
              <a:t>Mujica</a:t>
            </a:r>
            <a:endParaRPr lang="en-US" dirty="0"/>
          </a:p>
        </p:txBody>
      </p:sp>
      <p:pic>
        <p:nvPicPr>
          <p:cNvPr id="6146" name="Picture 2" descr="Image result for sonu shamdasani"/>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063241" y="3352800"/>
            <a:ext cx="1584959" cy="11887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819400" y="4583668"/>
            <a:ext cx="2171700" cy="369332"/>
          </a:xfrm>
          <a:prstGeom prst="rect">
            <a:avLst/>
          </a:prstGeom>
          <a:noFill/>
        </p:spPr>
        <p:txBody>
          <a:bodyPr wrap="square" rtlCol="0">
            <a:spAutoFit/>
          </a:bodyPr>
          <a:lstStyle/>
          <a:p>
            <a:pPr algn="ctr"/>
            <a:r>
              <a:rPr lang="en-US" dirty="0" err="1" smtClean="0"/>
              <a:t>Shonu</a:t>
            </a:r>
            <a:r>
              <a:rPr lang="en-US" dirty="0" smtClean="0"/>
              <a:t> Sham Dasani</a:t>
            </a:r>
            <a:endParaRPr lang="en-US" dirty="0"/>
          </a:p>
        </p:txBody>
      </p:sp>
      <p:sp>
        <p:nvSpPr>
          <p:cNvPr id="10" name="TextBox 9"/>
          <p:cNvSpPr txBox="1"/>
          <p:nvPr/>
        </p:nvSpPr>
        <p:spPr>
          <a:xfrm>
            <a:off x="4975860" y="3383339"/>
            <a:ext cx="3048000" cy="1754326"/>
          </a:xfrm>
          <a:prstGeom prst="rect">
            <a:avLst/>
          </a:prstGeom>
          <a:noFill/>
        </p:spPr>
        <p:txBody>
          <a:bodyPr wrap="square" rtlCol="0">
            <a:spAutoFit/>
          </a:bodyPr>
          <a:lstStyle/>
          <a:p>
            <a:pPr marL="285750" indent="-285750">
              <a:buFont typeface="Courier New" panose="02070309020205020404" pitchFamily="49" charset="0"/>
              <a:buChar char="o"/>
            </a:pPr>
            <a:r>
              <a:rPr lang="en-US" dirty="0" smtClean="0"/>
              <a:t>Hector Behar.</a:t>
            </a:r>
          </a:p>
          <a:p>
            <a:pPr marL="285750" indent="-285750">
              <a:buFont typeface="Courier New" panose="02070309020205020404" pitchFamily="49" charset="0"/>
              <a:buChar char="o"/>
            </a:pPr>
            <a:r>
              <a:rPr lang="en-US" dirty="0" smtClean="0"/>
              <a:t>Samaresh </a:t>
            </a:r>
            <a:r>
              <a:rPr lang="en-US" dirty="0" err="1" smtClean="0"/>
              <a:t>Bandhyopadyay</a:t>
            </a:r>
            <a:r>
              <a:rPr lang="en-US" dirty="0" smtClean="0"/>
              <a:t>.</a:t>
            </a:r>
          </a:p>
          <a:p>
            <a:pPr marL="285750" indent="-285750">
              <a:buFont typeface="Courier New" panose="02070309020205020404" pitchFamily="49" charset="0"/>
              <a:buChar char="o"/>
            </a:pPr>
            <a:r>
              <a:rPr lang="en-US" dirty="0" smtClean="0"/>
              <a:t>Ravi Gupta.</a:t>
            </a:r>
          </a:p>
          <a:p>
            <a:pPr marL="285750" indent="-285750">
              <a:buFont typeface="Courier New" panose="02070309020205020404" pitchFamily="49" charset="0"/>
              <a:buChar char="o"/>
            </a:pPr>
            <a:r>
              <a:rPr lang="en-US" dirty="0" smtClean="0"/>
              <a:t>. . .  . . . . .     . . . . . . .</a:t>
            </a:r>
          </a:p>
          <a:p>
            <a:r>
              <a:rPr lang="en-US" dirty="0"/>
              <a:t> </a:t>
            </a:r>
            <a:r>
              <a:rPr lang="en-US" dirty="0" smtClean="0"/>
              <a:t>. . . . .        . . …. . .     …   </a:t>
            </a:r>
          </a:p>
          <a:p>
            <a:r>
              <a:rPr lang="en-US" dirty="0"/>
              <a:t> </a:t>
            </a:r>
            <a:r>
              <a:rPr lang="en-US" dirty="0" smtClean="0"/>
              <a:t>. . ..         . ..  ..                       .</a:t>
            </a:r>
          </a:p>
        </p:txBody>
      </p:sp>
    </p:spTree>
    <p:extLst>
      <p:ext uri="{BB962C8B-B14F-4D97-AF65-F5344CB8AC3E}">
        <p14:creationId xmlns:p14="http://schemas.microsoft.com/office/powerpoint/2010/main" val="1338009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77491" y="540157"/>
            <a:ext cx="7599709" cy="4260443"/>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6597137" y="2743200"/>
            <a:ext cx="2318263" cy="1754326"/>
          </a:xfrm>
          <a:prstGeom prst="rect">
            <a:avLst/>
          </a:prstGeom>
          <a:solidFill>
            <a:schemeClr val="accent6">
              <a:alpha val="70000"/>
            </a:schemeClr>
          </a:solidFill>
        </p:spPr>
        <p:style>
          <a:lnRef idx="2">
            <a:schemeClr val="accent6">
              <a:shade val="50000"/>
            </a:schemeClr>
          </a:lnRef>
          <a:fillRef idx="1">
            <a:schemeClr val="accent6"/>
          </a:fillRef>
          <a:effectRef idx="0">
            <a:schemeClr val="accent6"/>
          </a:effectRef>
          <a:fontRef idx="minor">
            <a:schemeClr val="lt1"/>
          </a:fontRef>
        </p:style>
        <p:txBody>
          <a:bodyPr wrap="none" lIns="91440" tIns="45720" rIns="91440" bIns="45720">
            <a:spAutoFit/>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Your</a:t>
            </a:r>
          </a:p>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turn…</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3221306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tretch>
            <a:fillRect/>
          </a:stretch>
        </p:blipFill>
        <p:spPr>
          <a:xfrm>
            <a:off x="381000" y="304800"/>
            <a:ext cx="914400" cy="914400"/>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381000" y="1371600"/>
            <a:ext cx="1645920" cy="512064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2400" dirty="0"/>
              <a:t>Esteemed </a:t>
            </a:r>
            <a:r>
              <a:rPr lang="en-US" sz="2400" dirty="0" err="1"/>
              <a:t>Swamiji</a:t>
            </a:r>
            <a:r>
              <a:rPr lang="en-US" sz="2400" dirty="0"/>
              <a:t>,</a:t>
            </a:r>
          </a:p>
          <a:p>
            <a:r>
              <a:rPr lang="en-US" sz="2400" dirty="0"/>
              <a:t>Best to offer quick, gut reactions rather than studied texts on this preliminary sortie on the Power Point.</a:t>
            </a:r>
          </a:p>
        </p:txBody>
      </p:sp>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6992746" y="4191000"/>
            <a:ext cx="1739773" cy="156972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8" name="Group 7"/>
          <p:cNvGrpSpPr/>
          <p:nvPr/>
        </p:nvGrpSpPr>
        <p:grpSpPr>
          <a:xfrm>
            <a:off x="4419600" y="304800"/>
            <a:ext cx="3657600" cy="3886200"/>
            <a:chOff x="4419600" y="304800"/>
            <a:chExt cx="3657600" cy="3886200"/>
          </a:xfrm>
        </p:grpSpPr>
        <p:sp>
          <p:nvSpPr>
            <p:cNvPr id="6" name="Cloud Callout 5"/>
            <p:cNvSpPr/>
            <p:nvPr/>
          </p:nvSpPr>
          <p:spPr>
            <a:xfrm>
              <a:off x="4419600" y="304800"/>
              <a:ext cx="3657600" cy="3886200"/>
            </a:xfrm>
            <a:prstGeom prst="cloudCallout">
              <a:avLst>
                <a:gd name="adj1" fmla="val 38911"/>
                <a:gd name="adj2" fmla="val 47206"/>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10200" y="990346"/>
              <a:ext cx="1752600" cy="22550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3743954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tretch>
            <a:fillRect/>
          </a:stretch>
        </p:blipFill>
        <p:spPr>
          <a:xfrm>
            <a:off x="381000" y="304800"/>
            <a:ext cx="914400" cy="914400"/>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381000" y="1371600"/>
            <a:ext cx="2743200" cy="521208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r>
              <a:rPr lang="en-US" sz="2400" dirty="0"/>
              <a:t>If we are to have mixed metaphors, we need to join images from East and West. Examples, </a:t>
            </a:r>
            <a:r>
              <a:rPr lang="en-US" sz="2400" dirty="0" err="1"/>
              <a:t>Kumbh</a:t>
            </a:r>
            <a:r>
              <a:rPr lang="en-US" sz="2400" dirty="0"/>
              <a:t> </a:t>
            </a:r>
            <a:r>
              <a:rPr lang="en-US" sz="2400" dirty="0" err="1"/>
              <a:t>Mela</a:t>
            </a:r>
            <a:r>
              <a:rPr lang="en-US" sz="2400" dirty="0"/>
              <a:t>, a pilgrim with a sack on head on way to </a:t>
            </a:r>
            <a:r>
              <a:rPr lang="en-US" sz="2400" dirty="0" err="1"/>
              <a:t>Kedarnath</a:t>
            </a:r>
            <a:r>
              <a:rPr lang="en-US" sz="2400" dirty="0"/>
              <a:t>, Ramakrishna standing in </a:t>
            </a:r>
            <a:r>
              <a:rPr lang="en-US" sz="2400" dirty="0" err="1"/>
              <a:t>samadhi</a:t>
            </a:r>
            <a:r>
              <a:rPr lang="en-US" sz="2400" dirty="0"/>
              <a:t> , a monk in the tradition of St Francis of Assisi.</a:t>
            </a:r>
          </a:p>
        </p:txBody>
      </p:sp>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476625" y="2000250"/>
            <a:ext cx="2190750" cy="2857500"/>
          </a:xfrm>
          <a:prstGeom prst="rect">
            <a:avLst/>
          </a:prstGeom>
        </p:spPr>
      </p:pic>
    </p:spTree>
    <p:extLst>
      <p:ext uri="{BB962C8B-B14F-4D97-AF65-F5344CB8AC3E}">
        <p14:creationId xmlns:p14="http://schemas.microsoft.com/office/powerpoint/2010/main" val="399672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tretch>
            <a:fillRect/>
          </a:stretch>
        </p:blipFill>
        <p:spPr>
          <a:xfrm>
            <a:off x="381000" y="304800"/>
            <a:ext cx="914400" cy="914400"/>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457200" y="1447800"/>
            <a:ext cx="2468880" cy="493776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2400" dirty="0"/>
              <a:t>McLuhan, yes. But to demonstrate that technology is to be extension, not master of man. Images from the world of Medicine, Food. Artificial would include Artificial Intelligence, to avoid substitution of Real by Virtual</a:t>
            </a:r>
            <a:endParaRPr lang="en-US" sz="2400" dirty="0"/>
          </a:p>
        </p:txBody>
      </p:sp>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47052" y="4398010"/>
            <a:ext cx="2215948" cy="1987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276600" y="289560"/>
            <a:ext cx="2842261" cy="49590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85417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tretch>
            <a:fillRect/>
          </a:stretch>
        </p:blipFill>
        <p:spPr>
          <a:xfrm>
            <a:off x="381000" y="304800"/>
            <a:ext cx="914400" cy="914400"/>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381000" y="1447800"/>
            <a:ext cx="2286000" cy="44805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400" dirty="0"/>
              <a:t>Examples not only of the journey, or pilgrims who have undertaken it, but also of those that have reached or sighted the goal. </a:t>
            </a:r>
            <a:r>
              <a:rPr lang="en-US" sz="2400" dirty="0" err="1"/>
              <a:t>Prabhupada</a:t>
            </a:r>
            <a:r>
              <a:rPr lang="en-US" sz="2400" dirty="0"/>
              <a:t>,  Buddha , Christ come to mind.</a:t>
            </a:r>
          </a:p>
        </p:txBody>
      </p:sp>
      <p:pic>
        <p:nvPicPr>
          <p:cNvPr id="8" name="Picture 7"/>
          <p:cNvPicPr>
            <a:picLocks noChangeAspect="1"/>
          </p:cNvPicPr>
          <p:nvPr/>
        </p:nvPicPr>
        <p:blipFill>
          <a:blip r:embed="rId4" cstate="screen">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tretch>
            <a:fillRect/>
          </a:stretch>
        </p:blipFill>
        <p:spPr>
          <a:xfrm>
            <a:off x="3276600" y="4110200"/>
            <a:ext cx="1066799" cy="1819924"/>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84946" y="3703320"/>
            <a:ext cx="2511254" cy="2941306"/>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38600" y="1914144"/>
            <a:ext cx="1600200" cy="2272284"/>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440573" y="746760"/>
            <a:ext cx="1973580" cy="2743200"/>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124201" y="5173973"/>
            <a:ext cx="662102" cy="1129524"/>
          </a:xfrm>
          <a:prstGeom prst="rect">
            <a:avLst/>
          </a:prstGeom>
        </p:spPr>
      </p:pic>
    </p:spTree>
    <p:extLst>
      <p:ext uri="{BB962C8B-B14F-4D97-AF65-F5344CB8AC3E}">
        <p14:creationId xmlns:p14="http://schemas.microsoft.com/office/powerpoint/2010/main" val="2185417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81000" y="304800"/>
            <a:ext cx="2286000" cy="612475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dk1"/>
          </a:fillRef>
          <a:effectRef idx="1">
            <a:schemeClr val="dk1"/>
          </a:effectRef>
          <a:fontRef idx="minor">
            <a:schemeClr val="lt1"/>
          </a:fontRef>
        </p:style>
        <p:txBody>
          <a:bodyPr wrap="square">
            <a:spAutoFit/>
          </a:bodyPr>
          <a:lstStyle/>
          <a:p>
            <a:pPr algn="ctr"/>
            <a:r>
              <a:rPr lang="en-US" sz="2800" dirty="0"/>
              <a:t>The objective should be clear. The Sacred is not rituals or chants, but an urgent need to overcome clear and present dangers of extinction, to avert the day of reckoning.</a:t>
            </a:r>
          </a:p>
        </p:txBody>
      </p:sp>
    </p:spTree>
    <p:extLst>
      <p:ext uri="{BB962C8B-B14F-4D97-AF65-F5344CB8AC3E}">
        <p14:creationId xmlns:p14="http://schemas.microsoft.com/office/powerpoint/2010/main" val="1630926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tretch>
            <a:fillRect/>
          </a:stretch>
        </p:blipFill>
        <p:spPr>
          <a:xfrm>
            <a:off x="381000" y="304800"/>
            <a:ext cx="914400" cy="914400"/>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381000" y="1371601"/>
            <a:ext cx="2590800" cy="310854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800" b="1" dirty="0"/>
              <a:t>Music, and music of the sea, birds, forest, </a:t>
            </a:r>
            <a:r>
              <a:rPr lang="en-US" sz="2800" b="1" dirty="0" smtClean="0"/>
              <a:t>Beethoven's </a:t>
            </a:r>
            <a:r>
              <a:rPr lang="en-US" sz="2800" b="1" dirty="0"/>
              <a:t>9th Symphony come to </a:t>
            </a:r>
            <a:r>
              <a:rPr lang="en-US" sz="2800" b="1" dirty="0" smtClean="0"/>
              <a:t>mind.</a:t>
            </a:r>
            <a:endParaRPr lang="en-US" sz="2800" b="1" dirty="0"/>
          </a:p>
        </p:txBody>
      </p:sp>
      <p:grpSp>
        <p:nvGrpSpPr>
          <p:cNvPr id="5" name="Group 4"/>
          <p:cNvGrpSpPr/>
          <p:nvPr/>
        </p:nvGrpSpPr>
        <p:grpSpPr>
          <a:xfrm>
            <a:off x="1143000" y="533400"/>
            <a:ext cx="5715000" cy="4800600"/>
            <a:chOff x="2819400" y="1752600"/>
            <a:chExt cx="5715000" cy="4800600"/>
          </a:xfrm>
        </p:grpSpPr>
        <p:pic>
          <p:nvPicPr>
            <p:cNvPr id="1026" name="Picture 2" descr="Image result for sound of music"/>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53025" y="1752600"/>
              <a:ext cx="3381375" cy="33623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2819400" y="6183868"/>
              <a:ext cx="5715000"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dirty="0"/>
                <a:t>https://www.youtube.com/watch?v=AePRD1Ud3Lw&amp;t=77s</a:t>
              </a:r>
            </a:p>
          </p:txBody>
        </p:sp>
      </p:grpSp>
    </p:spTree>
    <p:extLst>
      <p:ext uri="{BB962C8B-B14F-4D97-AF65-F5344CB8AC3E}">
        <p14:creationId xmlns:p14="http://schemas.microsoft.com/office/powerpoint/2010/main" val="3824176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extLst>
              <a:ext uri="{28A0092B-C50C-407E-A947-70E740481C1C}">
                <a14:useLocalDpi xmlns:a14="http://schemas.microsoft.com/office/drawing/2010/main"/>
              </a:ext>
            </a:extLst>
          </a:blip>
          <a:tile tx="0" ty="0" sx="100000" sy="100000" flip="none" algn="tl"/>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7200" y="228600"/>
            <a:ext cx="1449163" cy="1554480"/>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2057400" y="228600"/>
            <a:ext cx="6705600" cy="156966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dirty="0"/>
              <a:t>Hare </a:t>
            </a:r>
            <a:r>
              <a:rPr lang="en-US" sz="2400" dirty="0" err="1"/>
              <a:t>Krsna</a:t>
            </a:r>
            <a:r>
              <a:rPr lang="en-US" sz="2400" dirty="0"/>
              <a:t>!</a:t>
            </a:r>
          </a:p>
          <a:p>
            <a:r>
              <a:rPr lang="en-US" sz="2400" dirty="0"/>
              <a:t>Dear </a:t>
            </a:r>
            <a:r>
              <a:rPr lang="en-US" sz="2400" dirty="0" err="1"/>
              <a:t>Maharaj</a:t>
            </a:r>
            <a:r>
              <a:rPr lang="en-US" sz="2400" dirty="0"/>
              <a:t>, here I am sending information about The Art &amp; The Sacred. </a:t>
            </a:r>
          </a:p>
          <a:p>
            <a:r>
              <a:rPr lang="en-US" sz="2400" dirty="0"/>
              <a:t>These are a couple of </a:t>
            </a:r>
            <a:r>
              <a:rPr lang="en-US" sz="2400" dirty="0" err="1"/>
              <a:t>reflexions</a:t>
            </a:r>
            <a:r>
              <a:rPr lang="en-US" sz="2400" dirty="0"/>
              <a:t> (</a:t>
            </a:r>
            <a:r>
              <a:rPr lang="en-US" sz="2400" dirty="0" err="1"/>
              <a:t>reflexiones</a:t>
            </a:r>
            <a:r>
              <a:rPr lang="en-US" sz="2400" dirty="0"/>
              <a:t>?) </a:t>
            </a:r>
            <a:r>
              <a:rPr lang="en-US" sz="2400" dirty="0" smtClean="0"/>
              <a:t>of</a:t>
            </a:r>
            <a:endParaRPr lang="en-US" sz="2400" dirty="0"/>
          </a:p>
        </p:txBody>
      </p:sp>
      <p:sp>
        <p:nvSpPr>
          <p:cNvPr id="4" name="Rectangle 3"/>
          <p:cNvSpPr/>
          <p:nvPr/>
        </p:nvSpPr>
        <p:spPr>
          <a:xfrm>
            <a:off x="457200" y="2005548"/>
            <a:ext cx="8305800" cy="3785652"/>
          </a:xfrm>
          <a:prstGeom prst="rect">
            <a:avLst/>
          </a:prstGeom>
          <a:solidFill>
            <a:schemeClr val="bg1">
              <a:lumMod val="95000"/>
            </a:schemeClr>
          </a:solidFill>
        </p:spPr>
        <p:style>
          <a:lnRef idx="1">
            <a:schemeClr val="dk1"/>
          </a:lnRef>
          <a:fillRef idx="2">
            <a:schemeClr val="dk1"/>
          </a:fillRef>
          <a:effectRef idx="1">
            <a:schemeClr val="dk1"/>
          </a:effectRef>
          <a:fontRef idx="minor">
            <a:schemeClr val="dk1"/>
          </a:fontRef>
        </p:style>
        <p:txBody>
          <a:bodyPr wrap="square">
            <a:spAutoFit/>
          </a:bodyPr>
          <a:lstStyle/>
          <a:p>
            <a:r>
              <a:rPr lang="en-US" sz="2400" dirty="0" smtClean="0"/>
              <a:t>Alonso </a:t>
            </a:r>
            <a:r>
              <a:rPr lang="en-US" sz="2400" dirty="0"/>
              <a:t>del Rio, with </a:t>
            </a:r>
            <a:r>
              <a:rPr lang="en-US" sz="2400" dirty="0" smtClean="0"/>
              <a:t>whom </a:t>
            </a:r>
            <a:r>
              <a:rPr lang="en-US" sz="2400" dirty="0"/>
              <a:t>I am doing Vision Quest and with </a:t>
            </a:r>
            <a:r>
              <a:rPr lang="en-US" sz="2400" dirty="0" smtClean="0"/>
              <a:t>whom </a:t>
            </a:r>
            <a:r>
              <a:rPr lang="en-US" sz="2400" dirty="0"/>
              <a:t>I am celebrating ceremonies with sacred plants 25 years ago.</a:t>
            </a:r>
          </a:p>
          <a:p>
            <a:r>
              <a:rPr lang="en-US" sz="2400" dirty="0"/>
              <a:t>I fully agree with these ideas but I suspect that the translation is not the best, cause I did it by internet. Anyway I hope it is clear enough. I am sending the document both in </a:t>
            </a:r>
            <a:r>
              <a:rPr lang="en-US" sz="2400" dirty="0" err="1"/>
              <a:t>english</a:t>
            </a:r>
            <a:r>
              <a:rPr lang="en-US" sz="2400" dirty="0"/>
              <a:t> and </a:t>
            </a:r>
            <a:r>
              <a:rPr lang="en-US" sz="2400" dirty="0" err="1"/>
              <a:t>spanish</a:t>
            </a:r>
            <a:r>
              <a:rPr lang="en-US" sz="2400" dirty="0"/>
              <a:t>.</a:t>
            </a:r>
          </a:p>
          <a:p>
            <a:r>
              <a:rPr lang="en-US" sz="2400" dirty="0"/>
              <a:t>I am waiting for tomorrow Mr. </a:t>
            </a:r>
            <a:r>
              <a:rPr lang="en-US" sz="2400" dirty="0" err="1"/>
              <a:t>Bejar</a:t>
            </a:r>
            <a:r>
              <a:rPr lang="en-US" sz="2400" dirty="0"/>
              <a:t> s ideas, and also Eduardo </a:t>
            </a:r>
            <a:r>
              <a:rPr lang="en-US" sz="2400" dirty="0" err="1"/>
              <a:t>Gastelumendi</a:t>
            </a:r>
            <a:r>
              <a:rPr lang="en-US" sz="2400" dirty="0"/>
              <a:t>,</a:t>
            </a:r>
          </a:p>
          <a:p>
            <a:r>
              <a:rPr lang="en-US" sz="2400" dirty="0"/>
              <a:t>Thank you</a:t>
            </a:r>
          </a:p>
          <a:p>
            <a:r>
              <a:rPr lang="en-US" sz="2400" dirty="0"/>
              <a:t>Oscar</a:t>
            </a:r>
          </a:p>
        </p:txBody>
      </p:sp>
    </p:spTree>
    <p:extLst>
      <p:ext uri="{BB962C8B-B14F-4D97-AF65-F5344CB8AC3E}">
        <p14:creationId xmlns:p14="http://schemas.microsoft.com/office/powerpoint/2010/main" val="4160292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905000"/>
            <a:ext cx="8229600" cy="1015663"/>
          </a:xfrm>
          <a:prstGeom prst="rect">
            <a:avLst/>
          </a:prstGeom>
          <a:solidFill>
            <a:schemeClr val="bg2">
              <a:lumMod val="9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r"/>
            <a:r>
              <a:rPr lang="es-ES" sz="3200" b="1" dirty="0"/>
              <a:t>Alonso Del Río</a:t>
            </a:r>
          </a:p>
          <a:p>
            <a:pPr algn="r"/>
            <a:r>
              <a:rPr lang="en-US" sz="2800" dirty="0" smtClean="0"/>
              <a:t>https</a:t>
            </a:r>
            <a:r>
              <a:rPr lang="en-US" sz="2800" dirty="0"/>
              <a:t>://es.wikipedia.org/wiki/Alonso_Del_R%C3%ADo</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57200" y="228600"/>
            <a:ext cx="1449163" cy="1554480"/>
          </a:xfrm>
          <a:prstGeom prst="rect">
            <a:avLst/>
          </a:prstGeom>
          <a:ln>
            <a:noFill/>
          </a:ln>
          <a:effectLst>
            <a:outerShdw blurRad="292100" dist="139700" dir="2700000" algn="tl" rotWithShape="0">
              <a:srgbClr val="333333">
                <a:alpha val="65000"/>
              </a:srgbClr>
            </a:outerShdw>
          </a:effectLst>
        </p:spPr>
      </p:pic>
      <p:pic>
        <p:nvPicPr>
          <p:cNvPr id="2050" name="Picture 2" descr="Image result for alonso del rio"/>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14161" y="198120"/>
            <a:ext cx="2072639" cy="15544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457200" y="3124200"/>
            <a:ext cx="8229600" cy="341632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2400" b="1" dirty="0"/>
              <a:t>Art and society (Alonso del Rio - The Four Altars)</a:t>
            </a:r>
            <a:endParaRPr lang="en-US" sz="2400" dirty="0"/>
          </a:p>
          <a:p>
            <a:r>
              <a:rPr lang="en-US" sz="2400" dirty="0"/>
              <a:t>Since time immemorial, art has been revered as something sacred, because people intuited that it not only touches our depths but also heals them. Then a society without true art is a sick society. Art speaks to the heart, intuition but also the mind, touches the two cerebral hemispheres and something magical happens that the human being feels complete, whole, total. A person who does not produce or does not enjoy beauty becomes ill</a:t>
            </a:r>
            <a:r>
              <a:rPr lang="en-US" sz="2400" dirty="0" smtClean="0"/>
              <a:t>.</a:t>
            </a:r>
            <a:endParaRPr lang="en-US" sz="2400" dirty="0"/>
          </a:p>
        </p:txBody>
      </p:sp>
    </p:spTree>
    <p:extLst>
      <p:ext uri="{BB962C8B-B14F-4D97-AF65-F5344CB8AC3E}">
        <p14:creationId xmlns:p14="http://schemas.microsoft.com/office/powerpoint/2010/main" val="1371659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57200" y="228600"/>
            <a:ext cx="1449163" cy="1554480"/>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2057400" y="228600"/>
            <a:ext cx="6858000" cy="193899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2400" dirty="0" smtClean="0"/>
              <a:t>The </a:t>
            </a:r>
            <a:r>
              <a:rPr lang="en-US" sz="2400" dirty="0"/>
              <a:t>only difference between true and false is often motivation. If the motivation is existential, visceral or if the motivation is a cold calculation of how much I can win by producing something that can be sold as art. Let's look at how the “Matrix” works: By </a:t>
            </a:r>
            <a:r>
              <a:rPr lang="en-US" sz="2400" dirty="0" smtClean="0"/>
              <a:t>not</a:t>
            </a:r>
            <a:endParaRPr lang="en-US" sz="2400" dirty="0"/>
          </a:p>
        </p:txBody>
      </p:sp>
      <p:sp>
        <p:nvSpPr>
          <p:cNvPr id="6" name="Rectangle 5"/>
          <p:cNvSpPr/>
          <p:nvPr/>
        </p:nvSpPr>
        <p:spPr>
          <a:xfrm>
            <a:off x="457200" y="2475905"/>
            <a:ext cx="8458200" cy="400109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2400" dirty="0" smtClean="0"/>
              <a:t>having </a:t>
            </a:r>
            <a:r>
              <a:rPr lang="en-US" sz="2400" dirty="0"/>
              <a:t>access to the real world, to the sacred world, what they do is to create something very similar (they are experts imitating), create something as close as they can in all the dimensions and categories in which they try to supplant life. Thus they create pseudo-art, pseudo-spirituality, pseudo-liberation.</a:t>
            </a:r>
          </a:p>
          <a:p>
            <a:endParaRPr lang="en-US" sz="1400" dirty="0" smtClean="0"/>
          </a:p>
          <a:p>
            <a:r>
              <a:rPr lang="en-US" sz="2400" dirty="0" smtClean="0"/>
              <a:t>The </a:t>
            </a:r>
            <a:r>
              <a:rPr lang="en-US" sz="2400" dirty="0"/>
              <a:t>saddest thing is that both master plants, art and religion - which are the sacred and natural doors to escape slavery and the system itself - have already been cloned and their crude version traps and deceives millions of good people scammed by </a:t>
            </a:r>
            <a:r>
              <a:rPr lang="en-US" sz="2400" dirty="0" smtClean="0"/>
              <a:t>pseudo-Shamans </a:t>
            </a:r>
            <a:r>
              <a:rPr lang="en-US" sz="2400" dirty="0"/>
              <a:t>or </a:t>
            </a:r>
            <a:r>
              <a:rPr lang="en-US" sz="2400" dirty="0" smtClean="0"/>
              <a:t>pseudo-gurus.</a:t>
            </a:r>
            <a:endParaRPr lang="en-US" sz="2400" dirty="0"/>
          </a:p>
        </p:txBody>
      </p:sp>
    </p:spTree>
    <p:extLst>
      <p:ext uri="{BB962C8B-B14F-4D97-AF65-F5344CB8AC3E}">
        <p14:creationId xmlns:p14="http://schemas.microsoft.com/office/powerpoint/2010/main" val="238524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57200" y="228600"/>
            <a:ext cx="1449163" cy="1554480"/>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3733800" y="274320"/>
            <a:ext cx="5046990" cy="5016758"/>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ctr"/>
            <a:r>
              <a:rPr lang="en-US" sz="3200" dirty="0" smtClean="0"/>
              <a:t>Money</a:t>
            </a:r>
            <a:r>
              <a:rPr lang="en-US" sz="3200" dirty="0"/>
              <a:t>, sex and power, the energies that motivate our first three chakras, captivate and corrode even the purest intentions of those who have not come to know the treasure of their own heart (fourth level). True art brings me to science and true science gives me art. </a:t>
            </a:r>
          </a:p>
        </p:txBody>
      </p:sp>
      <p:pic>
        <p:nvPicPr>
          <p:cNvPr id="3074" name="Picture 2" descr="C:\Users\HH Hanumat Presaka\AppData\Local\Microsoft\Windows\INetCache\IE\VYRFZHNP\fjfjdghj[1].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62000" y="4114800"/>
            <a:ext cx="2438400" cy="19469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499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91400" y="457200"/>
            <a:ext cx="1207636" cy="1295400"/>
          </a:xfrm>
          <a:prstGeom prst="rect">
            <a:avLst/>
          </a:prstGeom>
          <a:ln>
            <a:noFill/>
          </a:ln>
          <a:effectLst>
            <a:outerShdw blurRad="292100" dist="139700" dir="2700000" algn="tl" rotWithShape="0">
              <a:srgbClr val="333333">
                <a:alpha val="65000"/>
              </a:srgbClr>
            </a:outerShdw>
          </a:effectLst>
        </p:spPr>
      </p:pic>
      <p:sp>
        <p:nvSpPr>
          <p:cNvPr id="4" name="Rectangular Callout 3"/>
          <p:cNvSpPr/>
          <p:nvPr/>
        </p:nvSpPr>
        <p:spPr>
          <a:xfrm>
            <a:off x="304800" y="381000"/>
            <a:ext cx="6400800" cy="1981200"/>
          </a:xfrm>
          <a:prstGeom prst="wedgeRectCallout">
            <a:avLst>
              <a:gd name="adj1" fmla="val 66548"/>
              <a:gd name="adj2" fmla="val -204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latin typeface="+mj-lt"/>
              </a:rPr>
              <a:t>Hare </a:t>
            </a:r>
            <a:r>
              <a:rPr lang="en-US" sz="2400" dirty="0" err="1">
                <a:latin typeface="+mj-lt"/>
              </a:rPr>
              <a:t>Krsna</a:t>
            </a:r>
            <a:r>
              <a:rPr lang="en-US" sz="2400" dirty="0">
                <a:latin typeface="+mj-lt"/>
              </a:rPr>
              <a:t>!</a:t>
            </a:r>
          </a:p>
          <a:p>
            <a:r>
              <a:rPr lang="en-US" sz="2400" dirty="0">
                <a:latin typeface="+mj-lt"/>
              </a:rPr>
              <a:t>Here </a:t>
            </a:r>
            <a:r>
              <a:rPr lang="en-US" sz="2400" dirty="0" err="1">
                <a:latin typeface="+mj-lt"/>
              </a:rPr>
              <a:t>adjunt</a:t>
            </a:r>
            <a:r>
              <a:rPr lang="en-US" sz="2400" dirty="0">
                <a:latin typeface="+mj-lt"/>
              </a:rPr>
              <a:t> Eduardo </a:t>
            </a:r>
            <a:r>
              <a:rPr lang="en-US" sz="2400" dirty="0" err="1">
                <a:latin typeface="+mj-lt"/>
              </a:rPr>
              <a:t>Gastelumendi</a:t>
            </a:r>
            <a:r>
              <a:rPr lang="en-US" sz="2400" dirty="0">
                <a:latin typeface="+mj-lt"/>
              </a:rPr>
              <a:t> ideas. </a:t>
            </a:r>
          </a:p>
          <a:p>
            <a:r>
              <a:rPr lang="en-US" sz="2400" dirty="0">
                <a:latin typeface="+mj-lt"/>
              </a:rPr>
              <a:t>Please try to do not so long interviews. Ask for </a:t>
            </a:r>
            <a:r>
              <a:rPr lang="en-US" sz="2400" dirty="0" err="1">
                <a:latin typeface="+mj-lt"/>
              </a:rPr>
              <a:t>sinthesis</a:t>
            </a:r>
            <a:r>
              <a:rPr lang="en-US" sz="2400" dirty="0">
                <a:latin typeface="+mj-lt"/>
              </a:rPr>
              <a:t>.</a:t>
            </a:r>
          </a:p>
          <a:p>
            <a:r>
              <a:rPr lang="en-US" sz="2400" dirty="0">
                <a:latin typeface="+mj-lt"/>
              </a:rPr>
              <a:t>Thank </a:t>
            </a:r>
            <a:r>
              <a:rPr lang="en-US" sz="2400" dirty="0" smtClean="0">
                <a:latin typeface="+mj-lt"/>
              </a:rPr>
              <a:t>you, Oscar</a:t>
            </a:r>
            <a:endParaRPr lang="en-US" sz="2400" dirty="0">
              <a:latin typeface="+mj-lt"/>
            </a:endParaRPr>
          </a:p>
        </p:txBody>
      </p:sp>
      <p:pic>
        <p:nvPicPr>
          <p:cNvPr id="4098" name="Picture 2" descr="Image result for eduardo gastelumendi"/>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04800" y="2514600"/>
            <a:ext cx="3642360" cy="278892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038600" y="2497038"/>
            <a:ext cx="4572000" cy="4154984"/>
          </a:xfrm>
          <a:prstGeom prst="rect">
            <a:avLst/>
          </a:prstGeom>
          <a:solidFill>
            <a:schemeClr val="bg1">
              <a:lumMod val="95000"/>
            </a:schemeClr>
          </a:solidFill>
        </p:spPr>
        <p:style>
          <a:lnRef idx="2">
            <a:schemeClr val="accent2"/>
          </a:lnRef>
          <a:fillRef idx="1">
            <a:schemeClr val="lt1"/>
          </a:fillRef>
          <a:effectRef idx="0">
            <a:schemeClr val="accent2"/>
          </a:effectRef>
          <a:fontRef idx="minor">
            <a:schemeClr val="dk1"/>
          </a:fontRef>
        </p:style>
        <p:txBody>
          <a:bodyPr>
            <a:spAutoFit/>
          </a:bodyPr>
          <a:lstStyle/>
          <a:p>
            <a:pPr marL="342900" indent="-342900">
              <a:buFont typeface="Arial" panose="020B0604020202020204" pitchFamily="34" charset="0"/>
              <a:buChar char="•"/>
            </a:pPr>
            <a:r>
              <a:rPr lang="es-ES" sz="2400" b="1" dirty="0"/>
              <a:t>Eduardo </a:t>
            </a:r>
            <a:r>
              <a:rPr lang="es-ES" sz="2400" b="1" dirty="0" err="1"/>
              <a:t>Gastelumendi</a:t>
            </a:r>
            <a:r>
              <a:rPr lang="es-ES" sz="2400" b="1" dirty="0"/>
              <a:t> (</a:t>
            </a:r>
            <a:r>
              <a:rPr lang="es-ES" sz="2400" b="1" dirty="0" err="1"/>
              <a:t>Peru</a:t>
            </a:r>
            <a:r>
              <a:rPr lang="es-ES" sz="2400" b="1" dirty="0"/>
              <a:t>)</a:t>
            </a:r>
            <a:br>
              <a:rPr lang="es-ES" sz="2400" b="1" dirty="0"/>
            </a:br>
            <a:r>
              <a:rPr lang="es-ES" sz="2400" dirty="0" smtClean="0"/>
              <a:t>Médico</a:t>
            </a:r>
            <a:r>
              <a:rPr lang="es-ES" sz="2400" dirty="0"/>
              <a:t>, psiquiatra y psicoanalista </a:t>
            </a:r>
            <a:r>
              <a:rPr lang="es-ES" sz="2400" dirty="0" smtClean="0"/>
              <a:t>Miembro </a:t>
            </a:r>
            <a:r>
              <a:rPr lang="es-ES" sz="2400" dirty="0"/>
              <a:t>de </a:t>
            </a:r>
            <a:r>
              <a:rPr lang="es-ES" sz="2400" dirty="0" smtClean="0"/>
              <a:t>la Asociación </a:t>
            </a:r>
            <a:r>
              <a:rPr lang="es-ES" sz="2400" dirty="0" err="1"/>
              <a:t>Neuro</a:t>
            </a:r>
            <a:r>
              <a:rPr lang="es-ES" sz="2400" dirty="0"/>
              <a:t>-psiquiátrica </a:t>
            </a:r>
            <a:r>
              <a:rPr lang="es-ES" sz="2400" dirty="0" smtClean="0"/>
              <a:t>Internacional.</a:t>
            </a:r>
          </a:p>
          <a:p>
            <a:pPr marL="342900" indent="-342900">
              <a:buFont typeface="Arial" panose="020B0604020202020204" pitchFamily="34" charset="0"/>
              <a:buChar char="•"/>
            </a:pPr>
            <a:r>
              <a:rPr lang="es-ES" sz="2400" dirty="0" smtClean="0"/>
              <a:t>Presidente </a:t>
            </a:r>
            <a:r>
              <a:rPr lang="es-ES" sz="2400" dirty="0"/>
              <a:t>de la Asociación Psiquiátrica Peruana (1999 – 2000)  y de la Sociedad Peruana de </a:t>
            </a:r>
            <a:r>
              <a:rPr lang="es-ES" sz="2400" dirty="0" smtClean="0"/>
              <a:t>Psicoanálisis  (</a:t>
            </a:r>
            <a:r>
              <a:rPr lang="es-ES" sz="2400" dirty="0"/>
              <a:t>2014 – 2016</a:t>
            </a:r>
            <a:r>
              <a:rPr lang="es-ES" sz="2400" dirty="0" smtClean="0"/>
              <a:t>).</a:t>
            </a:r>
          </a:p>
          <a:p>
            <a:pPr marL="342900" indent="-342900">
              <a:buFont typeface="Arial" panose="020B0604020202020204" pitchFamily="34" charset="0"/>
              <a:buChar char="•"/>
            </a:pPr>
            <a:r>
              <a:rPr lang="es-ES" sz="2400" dirty="0" smtClean="0"/>
              <a:t>Miembro </a:t>
            </a:r>
            <a:r>
              <a:rPr lang="es-ES" sz="2400" dirty="0"/>
              <a:t>fundador de </a:t>
            </a:r>
            <a:r>
              <a:rPr lang="es-ES" sz="2400" dirty="0" err="1"/>
              <a:t>Takiwasi</a:t>
            </a:r>
            <a:r>
              <a:rPr lang="es-ES" sz="2400" dirty="0"/>
              <a:t> (1992, Tarapoto, Perú). </a:t>
            </a:r>
          </a:p>
        </p:txBody>
      </p:sp>
    </p:spTree>
    <p:extLst>
      <p:ext uri="{BB962C8B-B14F-4D97-AF65-F5344CB8AC3E}">
        <p14:creationId xmlns:p14="http://schemas.microsoft.com/office/powerpoint/2010/main" val="2629418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eduardo gastelumendi"/>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567630" y="275094"/>
            <a:ext cx="1332530" cy="102030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04800" y="243840"/>
            <a:ext cx="7086600" cy="1200329"/>
          </a:xfrm>
          <a:prstGeom prst="rect">
            <a:avLst/>
          </a:prstGeom>
        </p:spPr>
        <p:txBody>
          <a:bodyPr wrap="square">
            <a:spAutoFit/>
          </a:bodyPr>
          <a:lstStyle/>
          <a:p>
            <a:r>
              <a:rPr lang="en-US" sz="2400" dirty="0"/>
              <a:t>The most sacred is life, the life thought and felt by a being who has consciousness. Consciousness allows us to glimpse the sacredness of everything that exists. </a:t>
            </a:r>
          </a:p>
        </p:txBody>
      </p:sp>
      <p:sp>
        <p:nvSpPr>
          <p:cNvPr id="4" name="Rectangle 3"/>
          <p:cNvSpPr/>
          <p:nvPr/>
        </p:nvSpPr>
        <p:spPr>
          <a:xfrm>
            <a:off x="304800" y="1447800"/>
            <a:ext cx="8686800" cy="5047536"/>
          </a:xfrm>
          <a:prstGeom prst="rect">
            <a:avLst/>
          </a:prstGeom>
        </p:spPr>
        <p:txBody>
          <a:bodyPr wrap="square">
            <a:spAutoFit/>
          </a:bodyPr>
          <a:lstStyle/>
          <a:p>
            <a:r>
              <a:rPr lang="en-US" sz="2400" dirty="0" smtClean="0"/>
              <a:t>But </a:t>
            </a:r>
            <a:r>
              <a:rPr lang="en-US" sz="2400" dirty="0"/>
              <a:t>daily, automated life, away from the deepest consciousness, our contact with the sacred. Rituals are a way of reminding us of that other reality that exists, as well as the practices that lead us to modify states of consciousness, to expand them. And also art, like poetry and music. And the dance, the theater, the plastic arts? Those are areas where you are a teacher. How do these arts remind us of the sacred?</a:t>
            </a:r>
          </a:p>
          <a:p>
            <a:r>
              <a:rPr lang="en-US" sz="1000" dirty="0"/>
              <a:t/>
            </a:r>
            <a:br>
              <a:rPr lang="en-US" sz="1000" dirty="0"/>
            </a:br>
            <a:r>
              <a:rPr lang="en-US" sz="2400" dirty="0"/>
              <a:t>The sacred transcendence in </a:t>
            </a:r>
            <a:r>
              <a:rPr lang="en-US" sz="2400" dirty="0" smtClean="0"/>
              <a:t>immanence: </a:t>
            </a:r>
            <a:r>
              <a:rPr lang="en-US" sz="2400" dirty="0"/>
              <a:t>There is in us the possibility of relating to the sacred (with the "holy", would say Rudolf Otto.) Do you know his book </a:t>
            </a:r>
            <a:r>
              <a:rPr lang="en-US" sz="2400" i="1" dirty="0"/>
              <a:t>Das </a:t>
            </a:r>
            <a:r>
              <a:rPr lang="en-US" sz="2400" i="1" dirty="0" err="1"/>
              <a:t>Heilige</a:t>
            </a:r>
            <a:r>
              <a:rPr lang="en-US" sz="2400" dirty="0"/>
              <a:t>, I have it if you want to read it. Art is a means to awaken consciousness to it. Not all art, of course. This can be a dialogue, Oscar. Tell me what you think. </a:t>
            </a:r>
          </a:p>
          <a:p>
            <a:r>
              <a:rPr lang="es-PE" sz="2400" dirty="0"/>
              <a:t>Eduardo</a:t>
            </a:r>
            <a:endParaRPr lang="en-US" sz="2400" dirty="0"/>
          </a:p>
        </p:txBody>
      </p:sp>
    </p:spTree>
    <p:extLst>
      <p:ext uri="{BB962C8B-B14F-4D97-AF65-F5344CB8AC3E}">
        <p14:creationId xmlns:p14="http://schemas.microsoft.com/office/powerpoint/2010/main" val="2625008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4800" y="304800"/>
            <a:ext cx="1774698" cy="1554480"/>
          </a:xfrm>
          <a:prstGeom prst="rect">
            <a:avLst/>
          </a:prstGeom>
        </p:spPr>
      </p:pic>
      <p:sp>
        <p:nvSpPr>
          <p:cNvPr id="3" name="Rectangle 2"/>
          <p:cNvSpPr/>
          <p:nvPr/>
        </p:nvSpPr>
        <p:spPr>
          <a:xfrm>
            <a:off x="2270760" y="304800"/>
            <a:ext cx="6568440"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400" dirty="0" smtClean="0"/>
              <a:t>“The </a:t>
            </a:r>
            <a:r>
              <a:rPr lang="en-US" sz="2400" dirty="0"/>
              <a:t>most sacred is life, the life thought and felt by a being who has consciousness. Consciousness allows us to glimpse the sacredness of everything that exists. </a:t>
            </a:r>
            <a:r>
              <a:rPr lang="en-US" sz="2400" dirty="0" smtClean="0"/>
              <a:t>“</a:t>
            </a:r>
            <a:endParaRPr lang="en-US" sz="2400" dirty="0"/>
          </a:p>
        </p:txBody>
      </p:sp>
      <p:sp>
        <p:nvSpPr>
          <p:cNvPr id="4" name="TextBox 3"/>
          <p:cNvSpPr txBox="1"/>
          <p:nvPr/>
        </p:nvSpPr>
        <p:spPr>
          <a:xfrm>
            <a:off x="304800" y="2066003"/>
            <a:ext cx="8534400" cy="1754326"/>
          </a:xfrm>
          <a:prstGeom prst="rect">
            <a:avLst/>
          </a:prstGeom>
          <a:solidFill>
            <a:schemeClr val="bg1">
              <a:lumMod val="95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400" dirty="0" smtClean="0"/>
              <a:t>Hmmm. Five elements: Feelings, Thoughts, Consciousness, The Being, Environs!</a:t>
            </a:r>
          </a:p>
          <a:p>
            <a:endParaRPr lang="en-US" sz="1050" dirty="0" smtClean="0"/>
          </a:p>
          <a:p>
            <a:r>
              <a:rPr lang="en-US" sz="2400" dirty="0" smtClean="0"/>
              <a:t>Sanskrit: </a:t>
            </a:r>
            <a:r>
              <a:rPr lang="en-US" sz="2400" dirty="0" err="1" smtClean="0"/>
              <a:t>Indriya</a:t>
            </a:r>
            <a:r>
              <a:rPr lang="en-US" sz="2400" dirty="0" smtClean="0"/>
              <a:t>, </a:t>
            </a:r>
            <a:r>
              <a:rPr lang="en-US" sz="2400" dirty="0" err="1" smtClean="0"/>
              <a:t>Manas</a:t>
            </a:r>
            <a:r>
              <a:rPr lang="en-US" sz="2400" dirty="0" smtClean="0"/>
              <a:t>, Bhava, </a:t>
            </a:r>
            <a:r>
              <a:rPr lang="en-US" sz="2400" dirty="0" err="1" smtClean="0"/>
              <a:t>Atma</a:t>
            </a:r>
            <a:r>
              <a:rPr lang="en-US" sz="2400" dirty="0" smtClean="0"/>
              <a:t>, </a:t>
            </a:r>
            <a:r>
              <a:rPr lang="en-US" sz="2400" dirty="0" err="1" smtClean="0"/>
              <a:t>Virata-rupa</a:t>
            </a:r>
            <a:r>
              <a:rPr lang="en-US" sz="2400" dirty="0"/>
              <a:t>?</a:t>
            </a:r>
            <a:endParaRPr lang="en-US" sz="2400" dirty="0" smtClean="0"/>
          </a:p>
          <a:p>
            <a:r>
              <a:rPr lang="en-US" sz="2400" dirty="0" smtClean="0"/>
              <a:t>[https</a:t>
            </a:r>
            <a:r>
              <a:rPr lang="en-US" sz="2400" dirty="0"/>
              <a:t>://</a:t>
            </a:r>
            <a:r>
              <a:rPr lang="en-US" sz="2400" dirty="0" smtClean="0"/>
              <a:t>www.vedabase.com/en/bg/7/4]</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00397" y="4038600"/>
            <a:ext cx="2743206" cy="2017780"/>
          </a:xfrm>
          <a:prstGeom prst="rect">
            <a:avLst/>
          </a:prstGeom>
        </p:spPr>
      </p:pic>
    </p:spTree>
    <p:extLst>
      <p:ext uri="{BB962C8B-B14F-4D97-AF65-F5344CB8AC3E}">
        <p14:creationId xmlns:p14="http://schemas.microsoft.com/office/powerpoint/2010/main" val="4097594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82600" y="457200"/>
            <a:ext cx="1270000" cy="1905000"/>
          </a:xfrm>
          <a:prstGeom prst="rect">
            <a:avLst/>
          </a:prstGeom>
          <a:ln w="228600" cap="sq" cmpd="thickThin">
            <a:solidFill>
              <a:srgbClr val="000000"/>
            </a:solidFill>
            <a:prstDash val="solid"/>
            <a:miter lim="800000"/>
          </a:ln>
          <a:effectLst>
            <a:innerShdw blurRad="76200">
              <a:srgbClr val="000000"/>
            </a:innerShdw>
          </a:effectLst>
        </p:spPr>
      </p:pic>
      <p:sp>
        <p:nvSpPr>
          <p:cNvPr id="3" name="TextBox 2"/>
          <p:cNvSpPr txBox="1"/>
          <p:nvPr/>
        </p:nvSpPr>
        <p:spPr>
          <a:xfrm>
            <a:off x="2133600" y="487740"/>
            <a:ext cx="3048000" cy="193899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b="1" dirty="0" smtClean="0"/>
              <a:t>Dr. Dolores Chavez</a:t>
            </a:r>
          </a:p>
          <a:p>
            <a:r>
              <a:rPr lang="en-US" sz="2400" dirty="0" smtClean="0"/>
              <a:t>Senior Professor of Cultural Anthropology, </a:t>
            </a:r>
            <a:r>
              <a:rPr lang="en-US" sz="2400" b="1" dirty="0" smtClean="0"/>
              <a:t>Monterey Tech University, Mexico</a:t>
            </a:r>
            <a:endParaRPr lang="en-US" sz="2400" b="1" dirty="0"/>
          </a:p>
        </p:txBody>
      </p:sp>
      <p:sp>
        <p:nvSpPr>
          <p:cNvPr id="4" name="Rectangle 3"/>
          <p:cNvSpPr/>
          <p:nvPr/>
        </p:nvSpPr>
        <p:spPr>
          <a:xfrm>
            <a:off x="304800" y="2691348"/>
            <a:ext cx="6629400" cy="378565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s-ES" sz="2400" dirty="0">
                <a:latin typeface="+mj-lt"/>
              </a:rPr>
              <a:t>"¿Por qué es tan mágica la música? ¿Por qué</a:t>
            </a:r>
          </a:p>
          <a:p>
            <a:r>
              <a:rPr lang="es-ES" sz="2400" dirty="0">
                <a:latin typeface="+mj-lt"/>
              </a:rPr>
              <a:t>las revelaciones espirituales y los modos de</a:t>
            </a:r>
          </a:p>
          <a:p>
            <a:r>
              <a:rPr lang="es-ES" sz="2400" dirty="0">
                <a:latin typeface="+mj-lt"/>
              </a:rPr>
              <a:t>conciencia más profundos se alcanzan</a:t>
            </a:r>
          </a:p>
          <a:p>
            <a:r>
              <a:rPr lang="es-ES" sz="2400" dirty="0">
                <a:latin typeface="+mj-lt"/>
              </a:rPr>
              <a:t>tradicionalmente a través del canto, cuando</a:t>
            </a:r>
          </a:p>
          <a:p>
            <a:r>
              <a:rPr lang="es-ES" sz="2400" dirty="0">
                <a:latin typeface="+mj-lt"/>
              </a:rPr>
              <a:t>se emite y recibe ciertos esquemas</a:t>
            </a:r>
          </a:p>
          <a:p>
            <a:r>
              <a:rPr lang="es-ES" sz="2400" dirty="0">
                <a:latin typeface="+mj-lt"/>
              </a:rPr>
              <a:t>musicales? La antigua y perdurable respuesta</a:t>
            </a:r>
          </a:p>
          <a:p>
            <a:r>
              <a:rPr lang="es-ES" sz="2400" dirty="0">
                <a:latin typeface="+mj-lt"/>
              </a:rPr>
              <a:t>es que la música es un eco del impulso</a:t>
            </a:r>
          </a:p>
          <a:p>
            <a:r>
              <a:rPr lang="es-ES" sz="2400" dirty="0">
                <a:latin typeface="+mj-lt"/>
              </a:rPr>
              <a:t>original de la creación divina"</a:t>
            </a:r>
          </a:p>
          <a:p>
            <a:r>
              <a:rPr lang="es-ES" sz="2400" dirty="0">
                <a:latin typeface="+mj-lt"/>
              </a:rPr>
              <a:t>Stewart, R.F. (</a:t>
            </a:r>
            <a:r>
              <a:rPr lang="es-ES" sz="2400" dirty="0" smtClean="0">
                <a:latin typeface="+mj-lt"/>
              </a:rPr>
              <a:t>1990:47; </a:t>
            </a:r>
            <a:r>
              <a:rPr lang="es-ES" sz="2400" dirty="0">
                <a:latin typeface="+mj-lt"/>
              </a:rPr>
              <a:t> </a:t>
            </a:r>
            <a:r>
              <a:rPr lang="es-ES" sz="2400" i="1" dirty="0">
                <a:latin typeface="+mj-lt"/>
              </a:rPr>
              <a:t>Música y conciencia, </a:t>
            </a:r>
            <a:r>
              <a:rPr lang="es-ES" sz="2400" dirty="0">
                <a:latin typeface="+mj-lt"/>
              </a:rPr>
              <a:t>España, </a:t>
            </a:r>
            <a:r>
              <a:rPr lang="es-ES" sz="2400" dirty="0" err="1">
                <a:latin typeface="+mj-lt"/>
              </a:rPr>
              <a:t>Mandala</a:t>
            </a:r>
            <a:r>
              <a:rPr lang="es-ES" sz="2400" dirty="0">
                <a:latin typeface="+mj-lt"/>
              </a:rPr>
              <a:t> </a:t>
            </a:r>
            <a:r>
              <a:rPr lang="es-ES" sz="2400" dirty="0" smtClean="0">
                <a:latin typeface="+mj-lt"/>
              </a:rPr>
              <a:t>ediciones.)</a:t>
            </a:r>
            <a:endParaRPr lang="es-ES" sz="2400" dirty="0">
              <a:latin typeface="+mj-lt"/>
            </a:endParaRPr>
          </a:p>
        </p:txBody>
      </p:sp>
      <p:pic>
        <p:nvPicPr>
          <p:cNvPr id="8194" name="Picture 2" descr="C:\Users\HH Hanumat Presaka\AppData\Local\Microsoft\Windows\INetCache\IE\3BNBFC7Q\jester_lute[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52794" y="1439495"/>
            <a:ext cx="1572006" cy="17883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0115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77535"/>
            <a:ext cx="5105400" cy="597086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just">
              <a:spcAft>
                <a:spcPts val="1200"/>
              </a:spcAft>
            </a:pPr>
            <a:r>
              <a:rPr lang="en-US" sz="2800" dirty="0" smtClean="0">
                <a:latin typeface="+mj-lt"/>
              </a:rPr>
              <a:t>Why </a:t>
            </a:r>
            <a:r>
              <a:rPr lang="en-US" sz="2800" dirty="0">
                <a:latin typeface="+mj-lt"/>
              </a:rPr>
              <a:t>is music so </a:t>
            </a:r>
            <a:r>
              <a:rPr lang="en-US" sz="2800" dirty="0" smtClean="0">
                <a:latin typeface="+mj-lt"/>
              </a:rPr>
              <a:t>magical?</a:t>
            </a:r>
          </a:p>
          <a:p>
            <a:pPr algn="just">
              <a:spcAft>
                <a:spcPts val="1200"/>
              </a:spcAft>
            </a:pPr>
            <a:r>
              <a:rPr lang="en-US" sz="2800" dirty="0" smtClean="0">
                <a:latin typeface="+mj-lt"/>
              </a:rPr>
              <a:t>Why spiritual </a:t>
            </a:r>
            <a:r>
              <a:rPr lang="en-US" sz="2800" dirty="0">
                <a:latin typeface="+mj-lt"/>
              </a:rPr>
              <a:t>revelations and modes </a:t>
            </a:r>
            <a:r>
              <a:rPr lang="en-US" sz="2800" dirty="0" smtClean="0">
                <a:latin typeface="+mj-lt"/>
              </a:rPr>
              <a:t>of awareness </a:t>
            </a:r>
            <a:r>
              <a:rPr lang="en-US" sz="2800" dirty="0">
                <a:latin typeface="+mj-lt"/>
              </a:rPr>
              <a:t>are </a:t>
            </a:r>
            <a:r>
              <a:rPr lang="en-US" sz="2800" dirty="0" smtClean="0">
                <a:latin typeface="+mj-lt"/>
              </a:rPr>
              <a:t>reached traditionally </a:t>
            </a:r>
            <a:r>
              <a:rPr lang="en-US" sz="2800" dirty="0">
                <a:latin typeface="+mj-lt"/>
              </a:rPr>
              <a:t>through singing, </a:t>
            </a:r>
            <a:r>
              <a:rPr lang="en-US" sz="2800" dirty="0" smtClean="0">
                <a:latin typeface="+mj-lt"/>
              </a:rPr>
              <a:t>when they emit </a:t>
            </a:r>
            <a:r>
              <a:rPr lang="en-US" sz="2800" dirty="0">
                <a:latin typeface="+mj-lt"/>
              </a:rPr>
              <a:t>and </a:t>
            </a:r>
            <a:r>
              <a:rPr lang="en-US" sz="2800" dirty="0" smtClean="0">
                <a:latin typeface="+mj-lt"/>
              </a:rPr>
              <a:t>accept certain musical schemata?</a:t>
            </a:r>
          </a:p>
          <a:p>
            <a:pPr algn="just">
              <a:spcAft>
                <a:spcPts val="1200"/>
              </a:spcAft>
            </a:pPr>
            <a:r>
              <a:rPr lang="en-US" sz="2800" dirty="0" smtClean="0">
                <a:latin typeface="+mj-lt"/>
              </a:rPr>
              <a:t>The </a:t>
            </a:r>
            <a:r>
              <a:rPr lang="en-US" sz="2800" dirty="0">
                <a:latin typeface="+mj-lt"/>
              </a:rPr>
              <a:t>ancient and enduring </a:t>
            </a:r>
            <a:r>
              <a:rPr lang="en-US" sz="2800" dirty="0" smtClean="0">
                <a:latin typeface="+mj-lt"/>
              </a:rPr>
              <a:t>answer is </a:t>
            </a:r>
            <a:r>
              <a:rPr lang="en-US" sz="2800" dirty="0">
                <a:latin typeface="+mj-lt"/>
              </a:rPr>
              <a:t>that </a:t>
            </a:r>
            <a:r>
              <a:rPr lang="en-US" sz="2800" dirty="0" smtClean="0">
                <a:latin typeface="+mj-lt"/>
              </a:rPr>
              <a:t>music </a:t>
            </a:r>
            <a:r>
              <a:rPr lang="en-US" sz="2800" dirty="0">
                <a:latin typeface="+mj-lt"/>
              </a:rPr>
              <a:t>is an echo of the </a:t>
            </a:r>
            <a:r>
              <a:rPr lang="en-US" sz="2800" dirty="0">
                <a:latin typeface="+mj-lt"/>
              </a:rPr>
              <a:t>original </a:t>
            </a:r>
            <a:r>
              <a:rPr lang="en-US" sz="2800" dirty="0" smtClean="0">
                <a:latin typeface="+mj-lt"/>
              </a:rPr>
              <a:t>momentum of </a:t>
            </a:r>
            <a:r>
              <a:rPr lang="en-US" sz="2800" dirty="0">
                <a:latin typeface="+mj-lt"/>
              </a:rPr>
              <a:t>divine </a:t>
            </a:r>
            <a:r>
              <a:rPr lang="en-US" sz="2800" dirty="0" smtClean="0">
                <a:latin typeface="+mj-lt"/>
              </a:rPr>
              <a:t>creation.</a:t>
            </a:r>
          </a:p>
          <a:p>
            <a:pPr algn="just">
              <a:spcAft>
                <a:spcPts val="1200"/>
              </a:spcAft>
            </a:pPr>
            <a:r>
              <a:rPr lang="en-US" sz="2400" dirty="0" smtClean="0">
                <a:latin typeface="+mj-lt"/>
              </a:rPr>
              <a:t>Stewart</a:t>
            </a:r>
            <a:r>
              <a:rPr lang="en-US" sz="2400" dirty="0">
                <a:latin typeface="+mj-lt"/>
              </a:rPr>
              <a:t>, R.F. (1990: 47; Music and Consciousness, Spain, Mandala editions.)</a:t>
            </a:r>
          </a:p>
        </p:txBody>
      </p:sp>
      <p:pic>
        <p:nvPicPr>
          <p:cNvPr id="6148" name="Picture 4" descr="Image result for manipuri dance"/>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67583" y="533400"/>
            <a:ext cx="2263897" cy="33800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146" name="Picture 2" descr="Image result for manipuri danc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239000" y="3352800"/>
            <a:ext cx="1524000" cy="1847851"/>
          </a:xfrm>
          <a:prstGeom prst="rect">
            <a:avLst/>
          </a:prstGeom>
          <a:ln>
            <a:solidFill>
              <a:schemeClr val="accent5"/>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925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1994" y="3011420"/>
            <a:ext cx="2743206" cy="2017780"/>
          </a:xfrm>
          <a:prstGeom prst="rect">
            <a:avLst/>
          </a:prstGeom>
        </p:spPr>
      </p:pic>
      <p:sp>
        <p:nvSpPr>
          <p:cNvPr id="4" name="TextBox 3"/>
          <p:cNvSpPr txBox="1"/>
          <p:nvPr/>
        </p:nvSpPr>
        <p:spPr>
          <a:xfrm>
            <a:off x="184806" y="228600"/>
            <a:ext cx="3091794" cy="584775"/>
          </a:xfrm>
          <a:prstGeom prst="rect">
            <a:avLst/>
          </a:prstGeom>
          <a:noFill/>
        </p:spPr>
        <p:txBody>
          <a:bodyPr wrap="square" rtlCol="0">
            <a:spAutoFit/>
          </a:bodyPr>
          <a:lstStyle/>
          <a:p>
            <a:pPr algn="ctr"/>
            <a:r>
              <a:rPr lang="en-US" sz="3200" dirty="0" smtClean="0"/>
              <a:t>We are pooped!</a:t>
            </a:r>
            <a:endParaRPr lang="en-US" sz="32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4000" y="809961"/>
            <a:ext cx="2946400" cy="17808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3297702" y="3037175"/>
            <a:ext cx="5486400" cy="1877437"/>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2400" dirty="0" smtClean="0">
                <a:latin typeface="+mj-lt"/>
              </a:rPr>
              <a:t>But if you want to scratch a little bit you can find the original article from Oscar et al, and two excellent essays from Dr. K. K. C at: </a:t>
            </a:r>
            <a:r>
              <a:rPr lang="en-US" sz="2000" dirty="0">
                <a:latin typeface="+mj-lt"/>
              </a:rPr>
              <a:t>http://www.jayarama.us/archives/art-sacred</a:t>
            </a:r>
            <a:r>
              <a:rPr lang="en-US" sz="2000" dirty="0" smtClean="0">
                <a:latin typeface="+mj-lt"/>
              </a:rPr>
              <a:t>/</a:t>
            </a:r>
            <a:endParaRPr lang="en-US" sz="2000" dirty="0">
              <a:latin typeface="+mj-lt"/>
            </a:endParaRPr>
          </a:p>
        </p:txBody>
      </p:sp>
    </p:spTree>
    <p:extLst>
      <p:ext uri="{BB962C8B-B14F-4D97-AF65-F5344CB8AC3E}">
        <p14:creationId xmlns:p14="http://schemas.microsoft.com/office/powerpoint/2010/main" val="2496089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3400" y="457200"/>
            <a:ext cx="1838187" cy="2673727"/>
          </a:xfrm>
          <a:prstGeom prst="rect">
            <a:avLst/>
          </a:prstGeom>
          <a:ln w="1143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TextBox 2"/>
          <p:cNvSpPr txBox="1"/>
          <p:nvPr/>
        </p:nvSpPr>
        <p:spPr>
          <a:xfrm>
            <a:off x="2667000" y="457200"/>
            <a:ext cx="6172200" cy="193899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smtClean="0"/>
              <a:t>We want to pack for the trip:</a:t>
            </a:r>
          </a:p>
          <a:p>
            <a:pPr marL="342900" indent="-342900">
              <a:buFont typeface="+mj-lt"/>
              <a:buAutoNum type="arabicPeriod"/>
            </a:pPr>
            <a:r>
              <a:rPr lang="en-US" sz="2400" dirty="0" smtClean="0"/>
              <a:t>Wry sense of </a:t>
            </a:r>
            <a:r>
              <a:rPr lang="en-US" sz="2400" dirty="0" err="1" smtClean="0"/>
              <a:t>humour</a:t>
            </a:r>
            <a:r>
              <a:rPr lang="en-US" sz="2400" dirty="0" smtClean="0"/>
              <a:t>.</a:t>
            </a:r>
          </a:p>
          <a:p>
            <a:pPr marL="342900" indent="-342900">
              <a:buFont typeface="+mj-lt"/>
              <a:buAutoNum type="arabicPeriod"/>
            </a:pPr>
            <a:r>
              <a:rPr lang="en-US" sz="2400" i="1" dirty="0" smtClean="0"/>
              <a:t>The Nectar of Instruction  </a:t>
            </a:r>
            <a:r>
              <a:rPr lang="en-US" sz="2400" dirty="0" smtClean="0"/>
              <a:t>of A. C. </a:t>
            </a:r>
            <a:r>
              <a:rPr lang="en-US" sz="2400" dirty="0" smtClean="0"/>
              <a:t>Bhakti-</a:t>
            </a:r>
            <a:r>
              <a:rPr lang="en-US" sz="2400" dirty="0" err="1" smtClean="0"/>
              <a:t>vedanta</a:t>
            </a:r>
            <a:r>
              <a:rPr lang="en-US" sz="2400" dirty="0" smtClean="0"/>
              <a:t> </a:t>
            </a:r>
            <a:r>
              <a:rPr lang="en-US" sz="2400" dirty="0" smtClean="0"/>
              <a:t>Swami.</a:t>
            </a:r>
          </a:p>
          <a:p>
            <a:pPr marL="342900" indent="-342900">
              <a:buFont typeface="+mj-lt"/>
              <a:buAutoNum type="arabicPeriod"/>
            </a:pPr>
            <a:r>
              <a:rPr lang="en-US" sz="2400" dirty="0" smtClean="0"/>
              <a:t>Lunch Can.</a:t>
            </a:r>
          </a:p>
        </p:txBody>
      </p:sp>
      <p:sp>
        <p:nvSpPr>
          <p:cNvPr id="4" name="TextBox 3"/>
          <p:cNvSpPr txBox="1"/>
          <p:nvPr/>
        </p:nvSpPr>
        <p:spPr>
          <a:xfrm>
            <a:off x="523406" y="3276600"/>
            <a:ext cx="3057993" cy="3046988"/>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US" sz="2400" dirty="0" smtClean="0">
                <a:latin typeface="+mj-lt"/>
              </a:rPr>
              <a:t>Nobody else is going on the trip?</a:t>
            </a:r>
          </a:p>
          <a:p>
            <a:r>
              <a:rPr lang="en-US" sz="2400" dirty="0" smtClean="0">
                <a:latin typeface="+mj-lt"/>
              </a:rPr>
              <a:t>We have wonderfully discussed the goal, the problem, the boat, but nobody else is packing for the journey?</a:t>
            </a:r>
            <a:endParaRPr lang="en-US" sz="2400" dirty="0">
              <a:latin typeface="+mj-lt"/>
            </a:endParaRPr>
          </a:p>
        </p:txBody>
      </p:sp>
      <p:sp>
        <p:nvSpPr>
          <p:cNvPr id="5" name="TextBox 4"/>
          <p:cNvSpPr txBox="1"/>
          <p:nvPr/>
        </p:nvSpPr>
        <p:spPr>
          <a:xfrm>
            <a:off x="3810000" y="5048071"/>
            <a:ext cx="5029200" cy="1200329"/>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r>
              <a:rPr lang="en-US" sz="3600" dirty="0" smtClean="0">
                <a:latin typeface="Brush Script MT" panose="03060802040406070304" pitchFamily="66" charset="0"/>
              </a:rPr>
              <a:t>Are Monkey and Piggy coming?  Eduardo’s Rooster?</a:t>
            </a:r>
            <a:endParaRPr lang="en-US" sz="3600" dirty="0">
              <a:latin typeface="Brush Script MT" panose="03060802040406070304" pitchFamily="66" charset="0"/>
            </a:endParaRPr>
          </a:p>
        </p:txBody>
      </p:sp>
      <p:pic>
        <p:nvPicPr>
          <p:cNvPr id="9218" name="Picture 2" descr="Image result for rooste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16078" y="2788731"/>
            <a:ext cx="3017044" cy="20113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2506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10242" name="Picture 2" descr="Image result for tennis ser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12230"/>
            <a:ext cx="3810000" cy="26193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2" name="Rectangle 1"/>
          <p:cNvSpPr/>
          <p:nvPr/>
        </p:nvSpPr>
        <p:spPr>
          <a:xfrm>
            <a:off x="255821" y="2967335"/>
            <a:ext cx="8632364" cy="3477875"/>
          </a:xfrm>
          <a:prstGeom prst="rect">
            <a:avLst/>
          </a:prstGeom>
          <a:noFill/>
        </p:spPr>
        <p:txBody>
          <a:bodyPr wrap="none" lIns="91440" tIns="45720" rIns="91440" bIns="45720">
            <a:spAutoFit/>
          </a:bodyPr>
          <a:lstStyle/>
          <a:p>
            <a:pPr algn="ctr"/>
            <a:r>
              <a:rPr lang="en-US" sz="166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Your Turn</a:t>
            </a:r>
          </a:p>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End of Set?</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1328188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1751</TotalTime>
  <Words>1537</Words>
  <Application>Microsoft Office PowerPoint</Application>
  <PresentationFormat>On-screen Show (4:3)</PresentationFormat>
  <Paragraphs>106</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huber robinson</dc:creator>
  <cp:lastModifiedBy>huber robinson</cp:lastModifiedBy>
  <cp:revision>39</cp:revision>
  <dcterms:created xsi:type="dcterms:W3CDTF">2017-09-13T14:45:00Z</dcterms:created>
  <dcterms:modified xsi:type="dcterms:W3CDTF">2017-09-19T21:29:58Z</dcterms:modified>
</cp:coreProperties>
</file>