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sldIdLst>
    <p:sldId id="256" r:id="rId2"/>
    <p:sldId id="258" r:id="rId3"/>
    <p:sldId id="259" r:id="rId4"/>
    <p:sldId id="257"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18" autoAdjust="0"/>
  </p:normalViewPr>
  <p:slideViewPr>
    <p:cSldViewPr>
      <p:cViewPr varScale="1">
        <p:scale>
          <a:sx n="70" d="100"/>
          <a:sy n="70" d="100"/>
        </p:scale>
        <p:origin x="-114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8890F9-1748-4785-BBDA-2441A16AAD3C}" type="datetimeFigureOut">
              <a:rPr lang="en-US" smtClean="0"/>
              <a:t>9/20/2018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7024C6-0B34-4CFE-8684-4BEB53D8DC18}" type="slidenum">
              <a:rPr lang="en-US" smtClean="0"/>
              <a:t>‹#›</a:t>
            </a:fld>
            <a:endParaRPr lang="en-US"/>
          </a:p>
        </p:txBody>
      </p:sp>
    </p:spTree>
    <p:extLst>
      <p:ext uri="{BB962C8B-B14F-4D97-AF65-F5344CB8AC3E}">
        <p14:creationId xmlns:p14="http://schemas.microsoft.com/office/powerpoint/2010/main" val="494602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3897A-3BEB-4825-A10D-59C42DCCABBF}" type="slidenum">
              <a:rPr lang="en-US" altLang="en-US"/>
              <a:pPr/>
              <a:t>2</a:t>
            </a:fld>
            <a:endParaRPr lang="en-US" alt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xfrm>
            <a:off x="914400" y="4343400"/>
            <a:ext cx="5029200" cy="4114800"/>
          </a:xfrm>
          <a:noFill/>
        </p:spPr>
        <p:txBody>
          <a:bodyPr lIns="91627" tIns="45813" rIns="91627" bIns="45813"/>
          <a:lstStyle/>
          <a:p>
            <a:r>
              <a:rPr lang="en-US" altLang="en-US"/>
              <a:t>But before that a short biography of ourselves  --  a little biography of the biographer.  We are H. H. Robinson, Hanumatpresaka Swami,  We were born January 1948 on the Pacific Island of Guam, but less than a year old we came with our parents to the United States.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22508A-3291-4AB8-B9EF-2CF19EE5F73C}" type="slidenum">
              <a:rPr lang="en-US" altLang="en-US"/>
              <a:pPr/>
              <a:t>3</a:t>
            </a:fld>
            <a:endParaRPr lang="en-US" alt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83CC45CA-47E5-411C-9369-231EC20A66A2}" type="datetimeFigureOut">
              <a:rPr lang="en-US" smtClean="0"/>
              <a:t>9/20/2018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C12A430-73B1-4CF4-9A84-15F7031232BB}"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CC45CA-47E5-411C-9369-231EC20A66A2}" type="datetimeFigureOut">
              <a:rPr lang="en-US" smtClean="0"/>
              <a:t>9/20/2018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3CC45CA-47E5-411C-9369-231EC20A66A2}" type="datetimeFigureOut">
              <a:rPr lang="en-US" smtClean="0"/>
              <a:t>9/20/2018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3CC45CA-47E5-411C-9369-231EC20A66A2}" type="datetimeFigureOut">
              <a:rPr lang="en-US" smtClean="0"/>
              <a:t>9/20/2018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3CC45CA-47E5-411C-9369-231EC20A66A2}" type="datetimeFigureOut">
              <a:rPr lang="en-US" smtClean="0"/>
              <a:t>9/20/2018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3CC45CA-47E5-411C-9369-231EC20A66A2}" type="datetimeFigureOut">
              <a:rPr lang="en-US" smtClean="0"/>
              <a:t>9/20/2018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CC45CA-47E5-411C-9369-231EC20A66A2}" type="datetimeFigureOut">
              <a:rPr lang="en-US" smtClean="0"/>
              <a:t>9/20/2018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3CC45CA-47E5-411C-9369-231EC20A66A2}" type="datetimeFigureOut">
              <a:rPr lang="en-US" smtClean="0"/>
              <a:t>9/20/2018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3CC45CA-47E5-411C-9369-231EC20A66A2}" type="datetimeFigureOut">
              <a:rPr lang="en-US" smtClean="0"/>
              <a:t>9/20/2018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CC45CA-47E5-411C-9369-231EC20A66A2}" type="datetimeFigureOut">
              <a:rPr lang="en-US" smtClean="0"/>
              <a:t>9/20/2018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CC45CA-47E5-411C-9369-231EC20A66A2}" type="datetimeFigureOut">
              <a:rPr lang="en-US" smtClean="0"/>
              <a:t>9/20/2018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2A430-73B1-4CF4-9A84-15F7031232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3CC45CA-47E5-411C-9369-231EC20A66A2}" type="datetimeFigureOut">
              <a:rPr lang="en-US" smtClean="0"/>
              <a:t>9/20/2018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C12A430-73B1-4CF4-9A84-15F7031232B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3.gif"/><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557" y="4495800"/>
            <a:ext cx="2886243" cy="1671792"/>
          </a:xfrm>
          <a:prstGeom prst="rect">
            <a:avLst/>
          </a:prstGeom>
          <a:ln w="228600" cap="sq" cmpd="thickThin">
            <a:solidFill>
              <a:srgbClr val="000000"/>
            </a:solidFill>
            <a:prstDash val="solid"/>
            <a:miter lim="800000"/>
          </a:ln>
          <a:effectLst>
            <a:innerShdw blurRad="76200">
              <a:srgbClr val="000000"/>
            </a:innerShdw>
          </a:effectLst>
        </p:spPr>
      </p:pic>
      <p:sp>
        <p:nvSpPr>
          <p:cNvPr id="9" name="Rectangle 8"/>
          <p:cNvSpPr/>
          <p:nvPr/>
        </p:nvSpPr>
        <p:spPr>
          <a:xfrm>
            <a:off x="1905000" y="228600"/>
            <a:ext cx="5334000" cy="274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114053" y="381000"/>
            <a:ext cx="4915897" cy="2431435"/>
          </a:xfrm>
          <a:prstGeom prst="rect">
            <a:avLst/>
          </a:prstGeom>
        </p:spPr>
        <p:style>
          <a:lnRef idx="1">
            <a:schemeClr val="dk1"/>
          </a:lnRef>
          <a:fillRef idx="2">
            <a:schemeClr val="dk1"/>
          </a:fillRef>
          <a:effectRef idx="1">
            <a:schemeClr val="dk1"/>
          </a:effectRef>
          <a:fontRef idx="minor">
            <a:schemeClr val="dk1"/>
          </a:fontRef>
        </p:style>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Psychotherapy</a:t>
            </a:r>
          </a:p>
          <a:p>
            <a:pPr algn="ct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&amp;</a:t>
            </a:r>
            <a:endPar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Meditation</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Rectangle 4"/>
          <p:cNvSpPr/>
          <p:nvPr/>
        </p:nvSpPr>
        <p:spPr>
          <a:xfrm>
            <a:off x="1600200" y="3143071"/>
            <a:ext cx="5957080" cy="1508105"/>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2018 </a:t>
            </a:r>
            <a:r>
              <a:rPr lang="en-US" sz="2400"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September 18</a:t>
            </a:r>
            <a:endPar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Boise State University</a:t>
            </a:r>
          </a:p>
          <a:p>
            <a:pPr algn="ctr"/>
            <a:r>
              <a:rPr lang="en-US" sz="2400" b="1" i="1" dirty="0" smtClean="0"/>
              <a:t> Modern Treatment of Psychiatric Disease</a:t>
            </a:r>
          </a:p>
          <a:p>
            <a:pPr algn="ctr"/>
            <a:r>
              <a:rPr lang="en-US" sz="1600" b="1" i="1" dirty="0" smtClean="0"/>
              <a:t>(PSYC 497)</a:t>
            </a:r>
            <a:endParaRPr lang="en-US" sz="2400" b="1" i="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5181600"/>
            <a:ext cx="628364" cy="900343"/>
          </a:xfrm>
          <a:prstGeom prst="rect">
            <a:avLst/>
          </a:prstGeom>
        </p:spPr>
      </p:pic>
      <p:sp>
        <p:nvSpPr>
          <p:cNvPr id="7" name="TextBox 6"/>
          <p:cNvSpPr txBox="1"/>
          <p:nvPr/>
        </p:nvSpPr>
        <p:spPr>
          <a:xfrm>
            <a:off x="6982294" y="6096000"/>
            <a:ext cx="1704506" cy="307777"/>
          </a:xfrm>
          <a:prstGeom prst="rect">
            <a:avLst/>
          </a:prstGeom>
          <a:noFill/>
        </p:spPr>
        <p:txBody>
          <a:bodyPr wrap="none" rtlCol="0">
            <a:spAutoFit/>
          </a:bodyPr>
          <a:lstStyle/>
          <a:p>
            <a:r>
              <a:rPr lang="en-US" sz="1400" dirty="0" smtClean="0"/>
              <a:t>www.JayaRama.US</a:t>
            </a:r>
            <a:endParaRPr lang="en-US" sz="1400" dirty="0"/>
          </a:p>
        </p:txBody>
      </p:sp>
    </p:spTree>
    <p:extLst>
      <p:ext uri="{BB962C8B-B14F-4D97-AF65-F5344CB8AC3E}">
        <p14:creationId xmlns:p14="http://schemas.microsoft.com/office/powerpoint/2010/main" val="3796934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F1155D9E-71F0-4DBC-AC68-27C59EBA1036}" type="slidenum">
              <a:rPr lang="en-US" altLang="en-US"/>
              <a:pPr/>
              <a:t>2</a:t>
            </a:fld>
            <a:endParaRPr lang="en-US" altLang="en-US"/>
          </a:p>
        </p:txBody>
      </p:sp>
      <p:pic>
        <p:nvPicPr>
          <p:cNvPr id="6" name="Picture 4" descr="Gua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3050" y="192088"/>
            <a:ext cx="6119813" cy="622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1" descr="HpS Sit.jpg"/>
          <p:cNvPicPr>
            <a:picLocks noChangeAspect="1"/>
          </p:cNvPicPr>
          <p:nvPr/>
        </p:nvPicPr>
        <p:blipFill>
          <a:blip r:embed="rId4" cstate="print">
            <a:lum bright="20000" contrast="10000"/>
            <a:extLst>
              <a:ext uri="{28A0092B-C50C-407E-A947-70E740481C1C}">
                <a14:useLocalDpi xmlns:a14="http://schemas.microsoft.com/office/drawing/2010/main" val="0"/>
              </a:ext>
            </a:extLst>
          </a:blip>
          <a:srcRect/>
          <a:stretch>
            <a:fillRect/>
          </a:stretch>
        </p:blipFill>
        <p:spPr bwMode="auto">
          <a:xfrm>
            <a:off x="250825" y="188913"/>
            <a:ext cx="1025525" cy="149225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0175" y="1751013"/>
            <a:ext cx="2525713" cy="1219200"/>
          </a:xfrm>
          <a:prstGeom prst="rect">
            <a:avLst/>
          </a:prstGeom>
          <a:noFill/>
        </p:spPr>
        <p:txBody>
          <a:bodyPr>
            <a:spAutoFit/>
          </a:bodyPr>
          <a:lstStyle/>
          <a:p>
            <a:pPr eaLnBrk="0" hangingPunct="0">
              <a:defRPr/>
            </a:pPr>
            <a:r>
              <a:rPr lang="en-US" sz="1400" b="1" i="1" dirty="0" err="1">
                <a:solidFill>
                  <a:schemeClr val="tx2"/>
                </a:solidFill>
                <a:latin typeface="Palatino Linotype" pitchFamily="18" charset="0"/>
                <a:cs typeface="+mn-cs"/>
              </a:rPr>
              <a:t>Hanumatpresaka</a:t>
            </a:r>
            <a:r>
              <a:rPr lang="en-US" sz="1400" b="1" i="1" dirty="0">
                <a:solidFill>
                  <a:schemeClr val="tx2"/>
                </a:solidFill>
                <a:latin typeface="Palatino Linotype" pitchFamily="18" charset="0"/>
                <a:cs typeface="+mn-cs"/>
              </a:rPr>
              <a:t> Swami</a:t>
            </a:r>
          </a:p>
          <a:p>
            <a:pPr eaLnBrk="0" hangingPunct="0">
              <a:defRPr/>
            </a:pPr>
            <a:r>
              <a:rPr lang="en-US" sz="1400" b="1" dirty="0">
                <a:solidFill>
                  <a:schemeClr val="tx2"/>
                </a:solidFill>
                <a:latin typeface="Palatino Linotype" pitchFamily="18" charset="0"/>
                <a:cs typeface="+mn-cs"/>
              </a:rPr>
              <a:t>H. H. Robinson</a:t>
            </a:r>
          </a:p>
          <a:p>
            <a:pPr eaLnBrk="0" hangingPunct="0">
              <a:defRPr/>
            </a:pPr>
            <a:endParaRPr lang="en-US" sz="1400" b="1" dirty="0">
              <a:solidFill>
                <a:schemeClr val="tx2"/>
              </a:solidFill>
              <a:latin typeface="Palatino Linotype" pitchFamily="18" charset="0"/>
              <a:cs typeface="+mn-cs"/>
            </a:endParaRPr>
          </a:p>
          <a:p>
            <a:pPr eaLnBrk="0" hangingPunct="0">
              <a:defRPr/>
            </a:pPr>
            <a:r>
              <a:rPr lang="en-US" sz="1600" b="1" dirty="0">
                <a:solidFill>
                  <a:schemeClr val="accent2">
                    <a:lumMod val="75000"/>
                  </a:schemeClr>
                </a:solidFill>
                <a:latin typeface="Palatino Linotype" pitchFamily="18" charset="0"/>
                <a:cs typeface="+mn-cs"/>
              </a:rPr>
              <a:t>January 1948</a:t>
            </a:r>
          </a:p>
          <a:p>
            <a:pPr eaLnBrk="0" hangingPunct="0">
              <a:defRPr/>
            </a:pPr>
            <a:r>
              <a:rPr lang="en-US" sz="1600" b="1" dirty="0">
                <a:solidFill>
                  <a:schemeClr val="accent2">
                    <a:lumMod val="75000"/>
                  </a:schemeClr>
                </a:solidFill>
                <a:latin typeface="Palatino Linotype" pitchFamily="18" charset="0"/>
                <a:cs typeface="+mn-cs"/>
              </a:rPr>
              <a:t>Guam, Marianas Islands</a:t>
            </a:r>
          </a:p>
        </p:txBody>
      </p:sp>
      <p:pic>
        <p:nvPicPr>
          <p:cNvPr id="932866" name="Picture 2" descr="C:\Documents and Settings\Chas\Desktop\HpS\02baby_flower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30813" y="2327275"/>
            <a:ext cx="1285875" cy="1638300"/>
          </a:xfrm>
          <a:prstGeom prst="rect">
            <a:avLst/>
          </a:prstGeom>
          <a:noFill/>
          <a:ln w="12700">
            <a:solidFill>
              <a:srgbClr val="B70005"/>
            </a:solidFill>
            <a:miter lim="800000"/>
            <a:headEnd/>
            <a:tailEnd/>
          </a:ln>
          <a:extLst>
            <a:ext uri="{909E8E84-426E-40DD-AFC4-6F175D3DCCD1}">
              <a14:hiddenFill xmlns:a14="http://schemas.microsoft.com/office/drawing/2010/main">
                <a:solidFill>
                  <a:srgbClr val="FFFFFF"/>
                </a:solidFill>
              </a14:hiddenFill>
            </a:ext>
          </a:extLst>
        </p:spPr>
      </p:pic>
      <p:sp>
        <p:nvSpPr>
          <p:cNvPr id="7" name="Right Arrow 6"/>
          <p:cNvSpPr>
            <a:spLocks noChangeArrowheads="1"/>
          </p:cNvSpPr>
          <p:nvPr/>
        </p:nvSpPr>
        <p:spPr bwMode="auto">
          <a:xfrm>
            <a:off x="4740275" y="2974975"/>
            <a:ext cx="809625" cy="450850"/>
          </a:xfrm>
          <a:prstGeom prst="rightArrow">
            <a:avLst>
              <a:gd name="adj1" fmla="val 50000"/>
              <a:gd name="adj2" fmla="val 50140"/>
            </a:avLst>
          </a:prstGeom>
          <a:solidFill>
            <a:srgbClr val="B70005"/>
          </a:solidFill>
          <a:ln w="9525" algn="ctr">
            <a:solidFill>
              <a:schemeClr val="tx1"/>
            </a:solidFill>
            <a:round/>
            <a:headEnd/>
            <a:tailEnd/>
          </a:ln>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eaLnBrk="0" hangingPunct="0"/>
            <a:endParaRPr lang="en-US" altLang="en-US" b="1">
              <a:solidFill>
                <a:schemeClr val="tx2"/>
              </a:solidFill>
              <a:latin typeface="Lucida Sans Unicode" pitchFamily="34" charset="0"/>
            </a:endParaRPr>
          </a:p>
        </p:txBody>
      </p:sp>
    </p:spTree>
    <p:extLst>
      <p:ext uri="{BB962C8B-B14F-4D97-AF65-F5344CB8AC3E}">
        <p14:creationId xmlns:p14="http://schemas.microsoft.com/office/powerpoint/2010/main" val="305356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9787392" presetClass="entr" presetSubtype="89866832" fill="hold" grpId="0" nodeType="after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600" decel="100000"/>
                                        <p:tgtEl>
                                          <p:spTgt spid="7"/>
                                        </p:tgtEl>
                                      </p:cBhvr>
                                    </p:animEffect>
                                    <p:anim calcmode="lin" valueType="num">
                                      <p:cBhvr>
                                        <p:cTn id="12" dur="1600" decel="100000" fill="hold"/>
                                        <p:tgtEl>
                                          <p:spTgt spid="7"/>
                                        </p:tgtEl>
                                        <p:attrNameLst>
                                          <p:attrName>style.rotation</p:attrName>
                                        </p:attrNameLst>
                                      </p:cBhvr>
                                      <p:tavLst>
                                        <p:tav tm="0">
                                          <p:val>
                                            <p:fltVal val="-90"/>
                                          </p:val>
                                        </p:tav>
                                        <p:tav tm="100000">
                                          <p:val>
                                            <p:fltVal val="0"/>
                                          </p:val>
                                        </p:tav>
                                      </p:tavLst>
                                    </p:anim>
                                    <p:anim calcmode="lin" valueType="num">
                                      <p:cBhvr>
                                        <p:cTn id="13" dur="1600" decel="100000" fill="hold"/>
                                        <p:tgtEl>
                                          <p:spTgt spid="7"/>
                                        </p:tgtEl>
                                        <p:attrNameLst>
                                          <p:attrName>ppt_x</p:attrName>
                                        </p:attrNameLst>
                                      </p:cBhvr>
                                      <p:tavLst>
                                        <p:tav tm="0">
                                          <p:val>
                                            <p:strVal val="#ppt_x+0.4"/>
                                          </p:val>
                                        </p:tav>
                                        <p:tav tm="100000">
                                          <p:val>
                                            <p:strVal val="#ppt_x-0.05"/>
                                          </p:val>
                                        </p:tav>
                                      </p:tavLst>
                                    </p:anim>
                                    <p:anim calcmode="lin" valueType="num">
                                      <p:cBhvr>
                                        <p:cTn id="14" dur="1600" decel="100000" fill="hold"/>
                                        <p:tgtEl>
                                          <p:spTgt spid="7"/>
                                        </p:tgtEl>
                                        <p:attrNameLst>
                                          <p:attrName>ppt_y</p:attrName>
                                        </p:attrNameLst>
                                      </p:cBhvr>
                                      <p:tavLst>
                                        <p:tav tm="0">
                                          <p:val>
                                            <p:strVal val="#ppt_y-0.4"/>
                                          </p:val>
                                        </p:tav>
                                        <p:tav tm="100000">
                                          <p:val>
                                            <p:strVal val="#ppt_y+0.1"/>
                                          </p:val>
                                        </p:tav>
                                      </p:tavLst>
                                    </p:anim>
                                    <p:anim calcmode="lin" valueType="num">
                                      <p:cBhvr>
                                        <p:cTn id="15" dur="400" accel="100000" fill="hold">
                                          <p:stCondLst>
                                            <p:cond delay="1600"/>
                                          </p:stCondLst>
                                        </p:cTn>
                                        <p:tgtEl>
                                          <p:spTgt spid="7"/>
                                        </p:tgtEl>
                                        <p:attrNameLst>
                                          <p:attrName>ppt_x</p:attrName>
                                        </p:attrNameLst>
                                      </p:cBhvr>
                                      <p:tavLst>
                                        <p:tav tm="0">
                                          <p:val>
                                            <p:strVal val="#ppt_x-0.05"/>
                                          </p:val>
                                        </p:tav>
                                        <p:tav tm="100000">
                                          <p:val>
                                            <p:strVal val="#ppt_x"/>
                                          </p:val>
                                        </p:tav>
                                      </p:tavLst>
                                    </p:anim>
                                    <p:anim calcmode="lin" valueType="num">
                                      <p:cBhvr>
                                        <p:cTn id="16" dur="400" accel="100000" fill="hold">
                                          <p:stCondLst>
                                            <p:cond delay="16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932866"/>
                                        </p:tgtEl>
                                        <p:attrNameLst>
                                          <p:attrName>style.visibility</p:attrName>
                                        </p:attrNameLst>
                                      </p:cBhvr>
                                      <p:to>
                                        <p:strVal val="visible"/>
                                      </p:to>
                                    </p:set>
                                    <p:animEffect transition="in" filter="fade">
                                      <p:cBhvr>
                                        <p:cTn id="23" dur="1000"/>
                                        <p:tgtEl>
                                          <p:spTgt spid="93286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xit" presetSubtype="2" fill="hold" nodeType="clickEffect">
                                  <p:stCondLst>
                                    <p:cond delay="0"/>
                                  </p:stCondLst>
                                  <p:childTnLst>
                                    <p:anim calcmode="lin" valueType="num">
                                      <p:cBhvr additive="base">
                                        <p:cTn id="27" dur="2000"/>
                                        <p:tgtEl>
                                          <p:spTgt spid="932866"/>
                                        </p:tgtEl>
                                        <p:attrNameLst>
                                          <p:attrName>ppt_x</p:attrName>
                                        </p:attrNameLst>
                                      </p:cBhvr>
                                      <p:tavLst>
                                        <p:tav tm="0">
                                          <p:val>
                                            <p:strVal val="ppt_x"/>
                                          </p:val>
                                        </p:tav>
                                        <p:tav tm="100000">
                                          <p:val>
                                            <p:strVal val="1+ppt_w/2"/>
                                          </p:val>
                                        </p:tav>
                                      </p:tavLst>
                                    </p:anim>
                                    <p:anim calcmode="lin" valueType="num">
                                      <p:cBhvr additive="base">
                                        <p:cTn id="28" dur="2000"/>
                                        <p:tgtEl>
                                          <p:spTgt spid="932866"/>
                                        </p:tgtEl>
                                        <p:attrNameLst>
                                          <p:attrName>ppt_y</p:attrName>
                                        </p:attrNameLst>
                                      </p:cBhvr>
                                      <p:tavLst>
                                        <p:tav tm="0">
                                          <p:val>
                                            <p:strVal val="ppt_y"/>
                                          </p:val>
                                        </p:tav>
                                        <p:tav tm="100000">
                                          <p:val>
                                            <p:strVal val="ppt_y"/>
                                          </p:val>
                                        </p:tav>
                                      </p:tavLst>
                                    </p:anim>
                                    <p:set>
                                      <p:cBhvr>
                                        <p:cTn id="29" dur="1" fill="hold">
                                          <p:stCondLst>
                                            <p:cond delay="1999"/>
                                          </p:stCondLst>
                                        </p:cTn>
                                        <p:tgtEl>
                                          <p:spTgt spid="9328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7" grpId="0" animBg="1"/>
      <p:bldP spid="7" grpId="1"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86A7B2A6-47F9-4021-9A45-59E258FDDA25}" type="slidenum">
              <a:rPr lang="en-US" altLang="en-US"/>
              <a:pPr/>
              <a:t>3</a:t>
            </a:fld>
            <a:endParaRPr lang="en-US" altLang="en-US"/>
          </a:p>
        </p:txBody>
      </p:sp>
      <p:pic>
        <p:nvPicPr>
          <p:cNvPr id="6148" name="Picture 4" descr="Calif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72063" cy="6858000"/>
          </a:xfrm>
          <a:prstGeom prst="rect">
            <a:avLst/>
          </a:prstGeom>
          <a:noFill/>
          <a:extLst>
            <a:ext uri="{909E8E84-426E-40DD-AFC4-6F175D3DCCD1}">
              <a14:hiddenFill xmlns:a14="http://schemas.microsoft.com/office/drawing/2010/main">
                <a:solidFill>
                  <a:srgbClr val="FFFFFF"/>
                </a:solidFill>
              </a14:hiddenFill>
            </a:ext>
          </a:extLst>
        </p:spPr>
      </p:pic>
      <p:sp>
        <p:nvSpPr>
          <p:cNvPr id="6149" name="AutoShape 5"/>
          <p:cNvSpPr>
            <a:spLocks noChangeArrowheads="1"/>
          </p:cNvSpPr>
          <p:nvPr/>
        </p:nvSpPr>
        <p:spPr bwMode="auto">
          <a:xfrm>
            <a:off x="533400" y="4267200"/>
            <a:ext cx="304800" cy="152400"/>
          </a:xfrm>
          <a:prstGeom prst="rightArrow">
            <a:avLst>
              <a:gd name="adj1" fmla="val 50000"/>
              <a:gd name="adj2" fmla="val 50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0" name="Text Box 6"/>
          <p:cNvSpPr txBox="1">
            <a:spLocks noChangeArrowheads="1"/>
          </p:cNvSpPr>
          <p:nvPr/>
        </p:nvSpPr>
        <p:spPr bwMode="auto">
          <a:xfrm>
            <a:off x="5410200" y="304800"/>
            <a:ext cx="3505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u="sng" dirty="0">
                <a:latin typeface="Tahoma" pitchFamily="34" charset="0"/>
              </a:rPr>
              <a:t>University of California</a:t>
            </a:r>
          </a:p>
          <a:p>
            <a:r>
              <a:rPr lang="en-US" altLang="en-US" dirty="0">
                <a:latin typeface="Times New Roman" pitchFamily="18" charset="0"/>
              </a:rPr>
              <a:t>   Electrical </a:t>
            </a:r>
            <a:r>
              <a:rPr lang="en-US" altLang="en-US" dirty="0" smtClean="0">
                <a:latin typeface="Times New Roman" pitchFamily="18" charset="0"/>
              </a:rPr>
              <a:t>Engineering</a:t>
            </a:r>
            <a:endParaRPr lang="en-US" altLang="en-US" dirty="0">
              <a:latin typeface="Times New Roman" pitchFamily="18" charset="0"/>
            </a:endParaRPr>
          </a:p>
          <a:p>
            <a:r>
              <a:rPr lang="en-US" altLang="en-US" dirty="0">
                <a:latin typeface="Times New Roman" pitchFamily="18" charset="0"/>
              </a:rPr>
              <a:t>   Biological Engineering</a:t>
            </a:r>
          </a:p>
          <a:p>
            <a:r>
              <a:rPr lang="en-US" altLang="en-US" dirty="0">
                <a:latin typeface="Times New Roman" pitchFamily="18" charset="0"/>
              </a:rPr>
              <a:t>   Psychology,</a:t>
            </a:r>
            <a:r>
              <a:rPr lang="en-US" altLang="en-US" dirty="0"/>
              <a:t> </a:t>
            </a:r>
            <a:r>
              <a:rPr lang="ru-RU" altLang="en-US" dirty="0">
                <a:latin typeface="Times New Roman" pitchFamily="18" charset="0"/>
                <a:cs typeface="Times New Roman" pitchFamily="18" charset="0"/>
              </a:rPr>
              <a:t>ФВҚ</a:t>
            </a:r>
          </a:p>
        </p:txBody>
      </p:sp>
      <p:sp>
        <p:nvSpPr>
          <p:cNvPr id="6151" name="Text Box 7"/>
          <p:cNvSpPr txBox="1">
            <a:spLocks noChangeArrowheads="1"/>
          </p:cNvSpPr>
          <p:nvPr/>
        </p:nvSpPr>
        <p:spPr bwMode="auto">
          <a:xfrm>
            <a:off x="5486400" y="1981200"/>
            <a:ext cx="2819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u="sng"/>
              <a:t>North-Western University</a:t>
            </a:r>
          </a:p>
          <a:p>
            <a:r>
              <a:rPr lang="en-US" altLang="en-US">
                <a:latin typeface="Times New Roman" pitchFamily="18" charset="0"/>
              </a:rPr>
              <a:t>Mentor Donald T. Campbell</a:t>
            </a:r>
          </a:p>
          <a:p>
            <a:r>
              <a:rPr lang="en-US" altLang="en-US">
                <a:latin typeface="Times New Roman" pitchFamily="18" charset="0"/>
              </a:rPr>
              <a:t>  </a:t>
            </a:r>
            <a:r>
              <a:rPr lang="en-US" altLang="en-US" i="1">
                <a:latin typeface="Times New Roman" pitchFamily="18" charset="0"/>
              </a:rPr>
              <a:t>Second City</a:t>
            </a:r>
            <a:r>
              <a:rPr lang="en-US" altLang="en-US">
                <a:latin typeface="Times New Roman" pitchFamily="18" charset="0"/>
              </a:rPr>
              <a:t> Theater</a:t>
            </a:r>
          </a:p>
          <a:p>
            <a:r>
              <a:rPr lang="en-US" altLang="en-US">
                <a:latin typeface="Times New Roman" pitchFamily="18" charset="0"/>
              </a:rPr>
              <a:t>  Okinawa Karate</a:t>
            </a:r>
          </a:p>
          <a:p>
            <a:r>
              <a:rPr lang="en-US" altLang="en-US">
                <a:latin typeface="Times New Roman" pitchFamily="18" charset="0"/>
              </a:rPr>
              <a:t> Bengali Vaisnava 1974</a:t>
            </a:r>
          </a:p>
        </p:txBody>
      </p:sp>
      <p:pic>
        <p:nvPicPr>
          <p:cNvPr id="6152" name="Picture 8" descr="Donald Campbe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3733800"/>
            <a:ext cx="2019300" cy="2895600"/>
          </a:xfrm>
          <a:prstGeom prst="rect">
            <a:avLst/>
          </a:prstGeom>
          <a:noFill/>
          <a:ln w="9525">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6153" name="AutoShape 9"/>
          <p:cNvSpPr>
            <a:spLocks noChangeArrowheads="1"/>
          </p:cNvSpPr>
          <p:nvPr/>
        </p:nvSpPr>
        <p:spPr bwMode="auto">
          <a:xfrm>
            <a:off x="2667000" y="4038600"/>
            <a:ext cx="304800" cy="152400"/>
          </a:xfrm>
          <a:prstGeom prst="rightArrow">
            <a:avLst>
              <a:gd name="adj1" fmla="val 50000"/>
              <a:gd name="adj2" fmla="val 50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13369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0-#ppt_w/2"/>
                                          </p:val>
                                        </p:tav>
                                        <p:tav tm="100000">
                                          <p:val>
                                            <p:strVal val="#ppt_x"/>
                                          </p:val>
                                        </p:tav>
                                      </p:tavLst>
                                    </p:anim>
                                    <p:anim calcmode="lin" valueType="num">
                                      <p:cBhvr additive="base">
                                        <p:cTn id="8" dur="500" fill="hold"/>
                                        <p:tgtEl>
                                          <p:spTgt spid="614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6150"/>
                                        </p:tgtEl>
                                        <p:attrNameLst>
                                          <p:attrName>style.visibility</p:attrName>
                                        </p:attrNameLst>
                                      </p:cBhvr>
                                      <p:to>
                                        <p:strVal val="visible"/>
                                      </p:to>
                                    </p:set>
                                    <p:animEffect transition="in" filter="strips(downLeft)">
                                      <p:cBhvr>
                                        <p:cTn id="13" dur="2000"/>
                                        <p:tgtEl>
                                          <p:spTgt spid="615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xit" presetSubtype="0" fill="hold" grpId="1" nodeType="clickEffect">
                                  <p:stCondLst>
                                    <p:cond delay="0"/>
                                  </p:stCondLst>
                                  <p:childTnLst>
                                    <p:animEffect transition="out" filter="fade">
                                      <p:cBhvr>
                                        <p:cTn id="17" dur="500"/>
                                        <p:tgtEl>
                                          <p:spTgt spid="6149"/>
                                        </p:tgtEl>
                                      </p:cBhvr>
                                    </p:animEffect>
                                    <p:set>
                                      <p:cBhvr>
                                        <p:cTn id="18" dur="1" fill="hold">
                                          <p:stCondLst>
                                            <p:cond delay="499"/>
                                          </p:stCondLst>
                                        </p:cTn>
                                        <p:tgtEl>
                                          <p:spTgt spid="6149"/>
                                        </p:tgtEl>
                                        <p:attrNameLst>
                                          <p:attrName>style.visibility</p:attrName>
                                        </p:attrNameLst>
                                      </p:cBhvr>
                                      <p:to>
                                        <p:strVal val="hidden"/>
                                      </p:to>
                                    </p:set>
                                  </p:childTnLst>
                                </p:cTn>
                              </p:par>
                            </p:childTnLst>
                          </p:cTn>
                        </p:par>
                        <p:par>
                          <p:cTn id="19" fill="hold" nodeType="afterGroup">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6153"/>
                                        </p:tgtEl>
                                        <p:attrNameLst>
                                          <p:attrName>style.visibility</p:attrName>
                                        </p:attrNameLst>
                                      </p:cBhvr>
                                      <p:to>
                                        <p:strVal val="visible"/>
                                      </p:to>
                                    </p:set>
                                    <p:animEffect transition="in" filter="fade">
                                      <p:cBhvr>
                                        <p:cTn id="22" dur="500"/>
                                        <p:tgtEl>
                                          <p:spTgt spid="61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6151"/>
                                        </p:tgtEl>
                                        <p:attrNameLst>
                                          <p:attrName>style.visibility</p:attrName>
                                        </p:attrNameLst>
                                      </p:cBhvr>
                                      <p:to>
                                        <p:strVal val="visible"/>
                                      </p:to>
                                    </p:set>
                                    <p:animEffect transition="in" filter="strips(downLeft)">
                                      <p:cBhvr>
                                        <p:cTn id="27" dur="2000"/>
                                        <p:tgtEl>
                                          <p:spTgt spid="6151"/>
                                        </p:tgtEl>
                                      </p:cBhvr>
                                    </p:animEffect>
                                  </p:childTnLst>
                                </p:cTn>
                              </p:par>
                              <p:par>
                                <p:cTn id="28" presetID="18" presetClass="entr" presetSubtype="12" fill="hold" nodeType="withEffect">
                                  <p:stCondLst>
                                    <p:cond delay="0"/>
                                  </p:stCondLst>
                                  <p:childTnLst>
                                    <p:set>
                                      <p:cBhvr>
                                        <p:cTn id="29" dur="1" fill="hold">
                                          <p:stCondLst>
                                            <p:cond delay="0"/>
                                          </p:stCondLst>
                                        </p:cTn>
                                        <p:tgtEl>
                                          <p:spTgt spid="6152"/>
                                        </p:tgtEl>
                                        <p:attrNameLst>
                                          <p:attrName>style.visibility</p:attrName>
                                        </p:attrNameLst>
                                      </p:cBhvr>
                                      <p:to>
                                        <p:strVal val="visible"/>
                                      </p:to>
                                    </p:set>
                                    <p:animEffect transition="in" filter="strips(downLeft)">
                                      <p:cBhvr>
                                        <p:cTn id="30" dur="20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nimBg="1"/>
      <p:bldP spid="6149" grpId="1" animBg="1"/>
      <p:bldP spid="6150" grpId="0"/>
      <p:bldP spid="6151" grpId="0"/>
      <p:bldP spid="615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3200400" cy="369332"/>
          </a:xfrm>
          <a:prstGeom prst="rect">
            <a:avLst/>
          </a:prstGeom>
          <a:noFill/>
        </p:spPr>
        <p:txBody>
          <a:bodyPr wrap="square" rtlCol="0">
            <a:spAutoFit/>
          </a:bodyPr>
          <a:lstStyle/>
          <a:p>
            <a:endParaRPr lang="en-US" dirty="0"/>
          </a:p>
        </p:txBody>
      </p:sp>
      <p:sp>
        <p:nvSpPr>
          <p:cNvPr id="4" name="TextBox 3"/>
          <p:cNvSpPr txBox="1"/>
          <p:nvPr/>
        </p:nvSpPr>
        <p:spPr>
          <a:xfrm>
            <a:off x="228600" y="371750"/>
            <a:ext cx="7239000" cy="483209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800" b="1" dirty="0" err="1" smtClean="0"/>
              <a:t>Bhaktivedanta</a:t>
            </a:r>
            <a:r>
              <a:rPr lang="en-US" sz="2800" b="1" dirty="0" smtClean="0"/>
              <a:t> Institute</a:t>
            </a:r>
          </a:p>
          <a:p>
            <a:r>
              <a:rPr lang="en-US" sz="2800" i="1" dirty="0" smtClean="0"/>
              <a:t>World Congress for Synthesis of Science and Religion 1986</a:t>
            </a:r>
          </a:p>
          <a:p>
            <a:pPr marL="457200" indent="-457200">
              <a:buFont typeface="Arial" panose="020B0604020202020204" pitchFamily="34" charset="0"/>
              <a:buChar char="•"/>
            </a:pPr>
            <a:r>
              <a:rPr lang="en-US" sz="2800" dirty="0" smtClean="0"/>
              <a:t>George Wald,</a:t>
            </a:r>
          </a:p>
          <a:p>
            <a:pPr marL="457200" indent="-457200">
              <a:buFont typeface="Arial" panose="020B0604020202020204" pitchFamily="34" charset="0"/>
              <a:buChar char="•"/>
            </a:pPr>
            <a:r>
              <a:rPr lang="en-US" sz="2800" dirty="0" smtClean="0"/>
              <a:t>Charles Townes</a:t>
            </a:r>
          </a:p>
          <a:p>
            <a:pPr marL="457200" indent="-457200">
              <a:buFont typeface="Arial" panose="020B0604020202020204" pitchFamily="34" charset="0"/>
              <a:buChar char="•"/>
            </a:pPr>
            <a:r>
              <a:rPr lang="en-US" sz="2800" dirty="0" smtClean="0"/>
              <a:t>Dalai Lama</a:t>
            </a:r>
          </a:p>
          <a:p>
            <a:endParaRPr lang="en-US" sz="2800" dirty="0" smtClean="0"/>
          </a:p>
          <a:p>
            <a:r>
              <a:rPr lang="en-US" sz="2800" i="1" dirty="0" smtClean="0"/>
              <a:t>First International Seminar on the Study of Consciousness within Science 1990</a:t>
            </a:r>
          </a:p>
          <a:p>
            <a:pPr marL="457200" indent="-457200">
              <a:buFont typeface="Arial" panose="020B0604020202020204" pitchFamily="34" charset="0"/>
              <a:buChar char="•"/>
            </a:pPr>
            <a:r>
              <a:rPr lang="en-US" sz="2800" dirty="0" smtClean="0"/>
              <a:t>Sir John Eccles</a:t>
            </a:r>
          </a:p>
          <a:p>
            <a:pPr marL="457200" indent="-457200">
              <a:buFont typeface="Arial" panose="020B0604020202020204" pitchFamily="34" charset="0"/>
              <a:buChar char="•"/>
            </a:pPr>
            <a:r>
              <a:rPr lang="en-US" sz="2800" dirty="0" smtClean="0"/>
              <a:t>George Wald</a:t>
            </a:r>
            <a:endParaRPr lang="en-US" sz="2800" dirty="0"/>
          </a:p>
        </p:txBody>
      </p:sp>
      <p:pic>
        <p:nvPicPr>
          <p:cNvPr id="1026" name="Picture 2" descr="Image result for john ecc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4038600"/>
            <a:ext cx="1905000" cy="2390775"/>
          </a:xfrm>
          <a:prstGeom prst="rect">
            <a:avLst/>
          </a:prstGeom>
          <a:ln w="19050">
            <a:solidFill>
              <a:srgbClr val="C0000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04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3200400" cy="369332"/>
          </a:xfrm>
          <a:prstGeom prst="rect">
            <a:avLst/>
          </a:prstGeom>
          <a:noFill/>
        </p:spPr>
        <p:txBody>
          <a:bodyPr wrap="square" rtlCol="0">
            <a:spAutoFit/>
          </a:bodyPr>
          <a:lstStyle/>
          <a:p>
            <a:endParaRPr lang="en-US" dirty="0"/>
          </a:p>
        </p:txBody>
      </p:sp>
      <p:sp>
        <p:nvSpPr>
          <p:cNvPr id="4" name="TextBox 3"/>
          <p:cNvSpPr txBox="1"/>
          <p:nvPr/>
        </p:nvSpPr>
        <p:spPr>
          <a:xfrm>
            <a:off x="228600" y="371750"/>
            <a:ext cx="7239000" cy="612475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800" b="1" dirty="0" smtClean="0"/>
              <a:t>NIOS (North American Institute for Oriental and Classical Studies)</a:t>
            </a:r>
          </a:p>
          <a:p>
            <a:r>
              <a:rPr lang="en-US" sz="2800" i="1" dirty="0" smtClean="0"/>
              <a:t>Contribution of Ancient India Toward Making a Better World</a:t>
            </a:r>
          </a:p>
          <a:p>
            <a:r>
              <a:rPr lang="en-US" sz="2800" dirty="0" smtClean="0"/>
              <a:t>Indian National Museum, Kolkata, 2012</a:t>
            </a:r>
          </a:p>
          <a:p>
            <a:pPr marL="457200" indent="-457200">
              <a:buFont typeface="Arial" panose="020B0604020202020204" pitchFamily="34" charset="0"/>
              <a:buChar char="•"/>
            </a:pPr>
            <a:r>
              <a:rPr lang="en-US" sz="2800" dirty="0" err="1" smtClean="0"/>
              <a:t>Mukundakam</a:t>
            </a:r>
            <a:r>
              <a:rPr lang="en-US" sz="2800" dirty="0" smtClean="0"/>
              <a:t> Sharma</a:t>
            </a:r>
          </a:p>
          <a:p>
            <a:pPr marL="457200" indent="-457200">
              <a:buFont typeface="Arial" panose="020B0604020202020204" pitchFamily="34" charset="0"/>
              <a:buChar char="•"/>
            </a:pPr>
            <a:r>
              <a:rPr lang="en-US" sz="2800" dirty="0" smtClean="0"/>
              <a:t>Governor West Bengal</a:t>
            </a:r>
          </a:p>
          <a:p>
            <a:pPr marL="457200" indent="-457200">
              <a:buFont typeface="Arial" panose="020B0604020202020204" pitchFamily="34" charset="0"/>
              <a:buChar char="•"/>
            </a:pPr>
            <a:r>
              <a:rPr lang="en-US" sz="2800" dirty="0" smtClean="0"/>
              <a:t>Dmitri </a:t>
            </a:r>
            <a:r>
              <a:rPr lang="en-US" sz="2800" dirty="0" err="1" smtClean="0"/>
              <a:t>Kitsikis</a:t>
            </a:r>
            <a:endParaRPr lang="en-US" sz="2800" dirty="0" smtClean="0"/>
          </a:p>
          <a:p>
            <a:endParaRPr lang="en-US" sz="2800" dirty="0" smtClean="0"/>
          </a:p>
          <a:p>
            <a:r>
              <a:rPr lang="en-US" sz="2800" i="1" dirty="0" smtClean="0"/>
              <a:t>Psychology and the Sacred</a:t>
            </a:r>
            <a:endParaRPr lang="en-US" sz="2800" dirty="0" smtClean="0"/>
          </a:p>
          <a:p>
            <a:r>
              <a:rPr lang="en-US" sz="2800" dirty="0" smtClean="0"/>
              <a:t>National Library of Peru, 2016, 2017.</a:t>
            </a:r>
          </a:p>
          <a:p>
            <a:pPr marL="457200" indent="-457200">
              <a:buFont typeface="Arial" panose="020B0604020202020204" pitchFamily="34" charset="0"/>
              <a:buChar char="•"/>
            </a:pPr>
            <a:r>
              <a:rPr lang="en-US" sz="2800" dirty="0" smtClean="0"/>
              <a:t>Eduardo </a:t>
            </a:r>
            <a:r>
              <a:rPr lang="en-US" sz="2800" dirty="0" err="1" smtClean="0"/>
              <a:t>Gastelemundi</a:t>
            </a:r>
            <a:endParaRPr lang="en-US" sz="2800" dirty="0" smtClean="0"/>
          </a:p>
          <a:p>
            <a:pPr marL="457200" indent="-457200">
              <a:buFont typeface="Arial" panose="020B0604020202020204" pitchFamily="34" charset="0"/>
              <a:buChar char="•"/>
            </a:pPr>
            <a:r>
              <a:rPr lang="en-US" sz="2800" dirty="0" smtClean="0"/>
              <a:t>Ramon </a:t>
            </a:r>
            <a:r>
              <a:rPr lang="en-US" sz="2800" dirty="0" err="1" smtClean="0"/>
              <a:t>Mujica</a:t>
            </a:r>
            <a:endParaRPr lang="en-US" sz="2800" dirty="0" smtClean="0"/>
          </a:p>
          <a:p>
            <a:pPr marL="457200" indent="-457200">
              <a:buFont typeface="Arial" panose="020B0604020202020204" pitchFamily="34" charset="0"/>
              <a:buChar char="•"/>
            </a:pPr>
            <a:r>
              <a:rPr lang="en-US" sz="2800" dirty="0" smtClean="0"/>
              <a:t>Beverly </a:t>
            </a:r>
            <a:r>
              <a:rPr lang="en-US" sz="2800" dirty="0" err="1" smtClean="0"/>
              <a:t>Zabrieskii</a:t>
            </a:r>
            <a:endParaRPr lang="en-US" sz="2800" dirty="0" smtClean="0"/>
          </a:p>
        </p:txBody>
      </p:sp>
      <p:pic>
        <p:nvPicPr>
          <p:cNvPr id="6146" name="Picture 2" descr="Image result for beverley zabriski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585626" y="3411429"/>
            <a:ext cx="2227634" cy="2857500"/>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227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1" y="2286000"/>
            <a:ext cx="4724400" cy="2736503"/>
          </a:xfrm>
          <a:prstGeom prst="rect">
            <a:avLst/>
          </a:prstGeom>
          <a:ln>
            <a:noFill/>
          </a:ln>
          <a:effectLst>
            <a:outerShdw blurRad="292100" dist="139700" dir="2700000" algn="tl" rotWithShape="0">
              <a:srgbClr val="333333">
                <a:alpha val="65000"/>
              </a:srgbClr>
            </a:outerShdw>
          </a:effectLst>
        </p:spPr>
      </p:pic>
      <p:pic>
        <p:nvPicPr>
          <p:cNvPr id="7170" name="Picture 2" descr="Image result for jung time"/>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63748" y="228600"/>
            <a:ext cx="2005009" cy="2641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67001" y="304800"/>
            <a:ext cx="6172199" cy="1569660"/>
          </a:xfrm>
          <a:prstGeom prst="rect">
            <a:avLst/>
          </a:prstGeom>
          <a:noFill/>
        </p:spPr>
        <p:txBody>
          <a:bodyPr wrap="square" rtlCol="0">
            <a:spAutoFit/>
          </a:bodyPr>
          <a:lstStyle/>
          <a:p>
            <a:r>
              <a:rPr lang="en-US" sz="2400" b="1" dirty="0" smtClean="0"/>
              <a:t>Philemon Foundation</a:t>
            </a:r>
          </a:p>
          <a:p>
            <a:r>
              <a:rPr lang="en-US" sz="2400" dirty="0" err="1"/>
              <a:t>Sonu</a:t>
            </a:r>
            <a:r>
              <a:rPr lang="en-US" sz="2400" dirty="0"/>
              <a:t> </a:t>
            </a:r>
            <a:r>
              <a:rPr lang="en-US" sz="2400" dirty="0" err="1" smtClean="0"/>
              <a:t>Shamdasani</a:t>
            </a:r>
            <a:endParaRPr lang="en-US" sz="2400" dirty="0" smtClean="0"/>
          </a:p>
          <a:p>
            <a:r>
              <a:rPr lang="en-US" sz="2400" i="1" dirty="0"/>
              <a:t>The Psychology of Kundalini Yoga: Notes of the Seminar Given in </a:t>
            </a:r>
            <a:r>
              <a:rPr lang="en-US" sz="2400" i="1" dirty="0" smtClean="0"/>
              <a:t>1932</a:t>
            </a:r>
            <a:endParaRPr lang="en-US" sz="2400" i="1" dirty="0"/>
          </a:p>
        </p:txBody>
      </p:sp>
    </p:spTree>
    <p:extLst>
      <p:ext uri="{BB962C8B-B14F-4D97-AF65-F5344CB8AC3E}">
        <p14:creationId xmlns:p14="http://schemas.microsoft.com/office/powerpoint/2010/main" val="22840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3200400" cy="369332"/>
          </a:xfrm>
          <a:prstGeom prst="rect">
            <a:avLst/>
          </a:prstGeom>
          <a:noFill/>
        </p:spPr>
        <p:txBody>
          <a:bodyPr wrap="square" rtlCol="0">
            <a:spAutoFit/>
          </a:bodyPr>
          <a:lstStyle/>
          <a:p>
            <a:endParaRPr lang="en-US" dirty="0"/>
          </a:p>
        </p:txBody>
      </p:sp>
      <p:sp>
        <p:nvSpPr>
          <p:cNvPr id="4" name="TextBox 3"/>
          <p:cNvSpPr txBox="1"/>
          <p:nvPr/>
        </p:nvSpPr>
        <p:spPr>
          <a:xfrm>
            <a:off x="228600" y="371750"/>
            <a:ext cx="7239000" cy="224676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457200" indent="-457200">
              <a:buFont typeface="Arial" panose="020B0604020202020204" pitchFamily="34" charset="0"/>
              <a:buChar char="•"/>
            </a:pPr>
            <a:r>
              <a:rPr lang="en-US" sz="2800" b="1" i="1" dirty="0" err="1" smtClean="0"/>
              <a:t>Tavistock</a:t>
            </a:r>
            <a:r>
              <a:rPr lang="en-US" sz="2800" b="1" i="1" dirty="0" smtClean="0"/>
              <a:t> Lectures</a:t>
            </a:r>
          </a:p>
          <a:p>
            <a:pPr marL="457200" indent="-457200">
              <a:buFont typeface="Arial" panose="020B0604020202020204" pitchFamily="34" charset="0"/>
              <a:buChar char="•"/>
            </a:pPr>
            <a:r>
              <a:rPr lang="en-US" sz="2800" b="1" i="1" dirty="0" smtClean="0"/>
              <a:t>Memories, Dreams and Reflections </a:t>
            </a:r>
            <a:r>
              <a:rPr lang="en-US" sz="2800" b="1" dirty="0" smtClean="0"/>
              <a:t>(Auto Biography)</a:t>
            </a:r>
          </a:p>
          <a:p>
            <a:pPr marL="457200" indent="-457200">
              <a:buFont typeface="Arial" panose="020B0604020202020204" pitchFamily="34" charset="0"/>
              <a:buChar char="•"/>
            </a:pPr>
            <a:r>
              <a:rPr lang="en-US" sz="2800" b="1" i="1" dirty="0"/>
              <a:t>Jung and the Making of Modern Psychology: The Dream of a Science</a:t>
            </a:r>
            <a:r>
              <a:rPr lang="en-US" sz="2800" i="1" dirty="0"/>
              <a:t> </a:t>
            </a:r>
          </a:p>
        </p:txBody>
      </p:sp>
      <p:pic>
        <p:nvPicPr>
          <p:cNvPr id="8194" name="Picture 2" descr="Image result for red book"/>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685800" y="2924736"/>
            <a:ext cx="6400800" cy="338865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5839" y="4343400"/>
            <a:ext cx="1583521" cy="17081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810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extLst>
              <a:ext uri="{28A0092B-C50C-407E-A947-70E740481C1C}">
                <a14:useLocalDpi xmlns:a14="http://schemas.microsoft.com/office/drawing/2010/main" val="0"/>
              </a:ext>
            </a:extLst>
          </a:blip>
          <a:tile tx="0" ty="0" sx="100000" sy="100000" flip="none" algn="tl"/>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7400" y="4258532"/>
            <a:ext cx="1811465" cy="18114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981" y="2133600"/>
            <a:ext cx="5137887" cy="4097465"/>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9800" y="304800"/>
            <a:ext cx="2696739" cy="365760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1295400" y="762000"/>
            <a:ext cx="2743200" cy="954107"/>
          </a:xfrm>
          <a:prstGeom prst="rect">
            <a:avLst/>
          </a:prstGeom>
          <a:solidFill>
            <a:schemeClr val="tx2">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INDIA</a:t>
            </a:r>
          </a:p>
          <a:p>
            <a:pPr algn="ctr"/>
            <a:r>
              <a:rPr lang="en-US" sz="2800" dirty="0" smtClean="0"/>
              <a:t>Another World</a:t>
            </a:r>
            <a:endParaRPr lang="en-US" sz="2800" dirty="0"/>
          </a:p>
        </p:txBody>
      </p:sp>
    </p:spTree>
    <p:extLst>
      <p:ext uri="{BB962C8B-B14F-4D97-AF65-F5344CB8AC3E}">
        <p14:creationId xmlns:p14="http://schemas.microsoft.com/office/powerpoint/2010/main" val="119195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000" y="152400"/>
            <a:ext cx="3276600" cy="440120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US" sz="2800" i="1" dirty="0" smtClean="0"/>
              <a:t>“... </a:t>
            </a:r>
            <a:r>
              <a:rPr lang="en-US" sz="2800" i="1" dirty="0"/>
              <a:t>if you go to other races, to India or China, for example, you discover that these people are conscious of things for which the psychoanalyst in our countries has to dig for months</a:t>
            </a:r>
            <a:r>
              <a:rPr lang="en-US" sz="2800" i="1" dirty="0" smtClean="0"/>
              <a:t>.”</a:t>
            </a:r>
            <a:endParaRPr lang="en-US" sz="2800" dirty="0"/>
          </a:p>
        </p:txBody>
      </p:sp>
      <p:sp>
        <p:nvSpPr>
          <p:cNvPr id="3" name="Rectangle 2"/>
          <p:cNvSpPr/>
          <p:nvPr/>
        </p:nvSpPr>
        <p:spPr>
          <a:xfrm>
            <a:off x="3657600" y="228600"/>
            <a:ext cx="5181600" cy="603242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800" i="1" dirty="0" smtClean="0"/>
              <a:t>“We Europeans are not the only people on the earth. We are just a peninsula of Asia, and on that continent there are old civilizations where people have trained their minds in introspective psychology for thousands of years, whereas we began with our psychology not even yesterday but only this morning. These people have an insight that is simply fabulous...”</a:t>
            </a:r>
            <a:endParaRPr lang="en-US" sz="2800" dirty="0" smtClean="0"/>
          </a:p>
          <a:p>
            <a:endParaRPr lang="en-US" sz="1400" dirty="0" smtClean="0"/>
          </a:p>
          <a:p>
            <a:r>
              <a:rPr lang="en-US" dirty="0" smtClean="0"/>
              <a:t>Jung, C. G.; </a:t>
            </a:r>
            <a:r>
              <a:rPr lang="en-US" i="1" dirty="0" smtClean="0"/>
              <a:t>Analytical Psychology, Its Theory &amp; Practice</a:t>
            </a:r>
            <a:r>
              <a:rPr lang="en-US" dirty="0" smtClean="0"/>
              <a:t>; Vintage Books, 1970, pages 48 &amp; 74</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4116" y="4419600"/>
            <a:ext cx="1429484" cy="20267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15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24" y="152400"/>
            <a:ext cx="3938136" cy="31242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618804" y="3352800"/>
            <a:ext cx="3084576" cy="584775"/>
          </a:xfrm>
          <a:prstGeom prst="rect">
            <a:avLst/>
          </a:prstGeom>
          <a:noFill/>
        </p:spPr>
        <p:txBody>
          <a:bodyPr wrap="square" rtlCol="0">
            <a:spAutoFit/>
          </a:bodyPr>
          <a:lstStyle/>
          <a:p>
            <a:pPr algn="ctr"/>
            <a:r>
              <a:rPr lang="en-US" sz="3200" dirty="0" smtClean="0"/>
              <a:t>Bhagavad-Gita</a:t>
            </a:r>
            <a:endParaRPr lang="en-US" sz="3200" dirty="0"/>
          </a:p>
        </p:txBody>
      </p:sp>
      <p:sp>
        <p:nvSpPr>
          <p:cNvPr id="4" name="Rectangle 3"/>
          <p:cNvSpPr/>
          <p:nvPr/>
        </p:nvSpPr>
        <p:spPr>
          <a:xfrm>
            <a:off x="3733800" y="3810000"/>
            <a:ext cx="5181600" cy="2739211"/>
          </a:xfrm>
          <a:prstGeom prst="rect">
            <a:avLst/>
          </a:prstGeom>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fontAlgn="base"/>
            <a:r>
              <a:rPr lang="en-US" sz="2800" dirty="0" err="1"/>
              <a:t>Bg</a:t>
            </a:r>
            <a:r>
              <a:rPr lang="en-US" sz="2800" dirty="0"/>
              <a:t> 7.4</a:t>
            </a:r>
          </a:p>
          <a:p>
            <a:pPr algn="ctr" fontAlgn="base"/>
            <a:r>
              <a:rPr lang="en-US" sz="3600" i="1" dirty="0" err="1"/>
              <a:t>bhūmir</a:t>
            </a:r>
            <a:r>
              <a:rPr lang="en-US" sz="3600" i="1" dirty="0"/>
              <a:t> </a:t>
            </a:r>
            <a:r>
              <a:rPr lang="en-US" sz="3600" i="1" dirty="0" err="1"/>
              <a:t>āpo</a:t>
            </a:r>
            <a:r>
              <a:rPr lang="en-US" sz="3600" i="1" dirty="0"/>
              <a:t> ’nalo </a:t>
            </a:r>
            <a:r>
              <a:rPr lang="en-US" sz="3600" i="1" dirty="0" err="1"/>
              <a:t>vāyuḥ</a:t>
            </a:r>
            <a:r>
              <a:rPr lang="en-US" sz="3600" i="1" dirty="0"/>
              <a:t/>
            </a:r>
            <a:br>
              <a:rPr lang="en-US" sz="3600" i="1" dirty="0"/>
            </a:br>
            <a:r>
              <a:rPr lang="en-US" sz="3600" i="1" dirty="0" err="1"/>
              <a:t>khaṁ</a:t>
            </a:r>
            <a:r>
              <a:rPr lang="en-US" sz="3600" i="1" dirty="0"/>
              <a:t> </a:t>
            </a:r>
            <a:r>
              <a:rPr lang="en-US" sz="3600" i="1" dirty="0" err="1"/>
              <a:t>mano</a:t>
            </a:r>
            <a:r>
              <a:rPr lang="en-US" sz="3600" i="1" dirty="0"/>
              <a:t> </a:t>
            </a:r>
            <a:r>
              <a:rPr lang="en-US" sz="3600" i="1" dirty="0" err="1"/>
              <a:t>buddhir</a:t>
            </a:r>
            <a:r>
              <a:rPr lang="en-US" sz="3600" i="1" dirty="0"/>
              <a:t> </a:t>
            </a:r>
            <a:r>
              <a:rPr lang="en-US" sz="3600" i="1" dirty="0" err="1"/>
              <a:t>eva</a:t>
            </a:r>
            <a:r>
              <a:rPr lang="en-US" sz="3600" i="1" dirty="0"/>
              <a:t> ca</a:t>
            </a:r>
            <a:br>
              <a:rPr lang="en-US" sz="3600" i="1" dirty="0"/>
            </a:br>
            <a:r>
              <a:rPr lang="en-US" sz="3600" i="1" dirty="0" err="1"/>
              <a:t>ahaṅkāra</a:t>
            </a:r>
            <a:r>
              <a:rPr lang="en-US" sz="3600" i="1" dirty="0"/>
              <a:t> </a:t>
            </a:r>
            <a:r>
              <a:rPr lang="en-US" sz="3600" i="1" dirty="0" err="1"/>
              <a:t>itīyaṁ</a:t>
            </a:r>
            <a:r>
              <a:rPr lang="en-US" sz="3600" i="1" dirty="0"/>
              <a:t> me</a:t>
            </a:r>
            <a:br>
              <a:rPr lang="en-US" sz="3600" i="1" dirty="0"/>
            </a:br>
            <a:r>
              <a:rPr lang="en-US" sz="3600" i="1" dirty="0" err="1"/>
              <a:t>bhinnā</a:t>
            </a:r>
            <a:r>
              <a:rPr lang="en-US" sz="3600" i="1" dirty="0"/>
              <a:t> </a:t>
            </a:r>
            <a:r>
              <a:rPr lang="en-US" sz="3600" i="1" dirty="0" err="1"/>
              <a:t>prakṛtir</a:t>
            </a:r>
            <a:r>
              <a:rPr lang="en-US" sz="3600" i="1" dirty="0"/>
              <a:t> </a:t>
            </a:r>
            <a:r>
              <a:rPr lang="en-US" sz="3600" i="1" dirty="0" err="1"/>
              <a:t>aṣṭadhā</a:t>
            </a:r>
            <a:endParaRPr lang="en-US" sz="3600" i="1" dirty="0"/>
          </a:p>
        </p:txBody>
      </p:sp>
    </p:spTree>
    <p:extLst>
      <p:ext uri="{BB962C8B-B14F-4D97-AF65-F5344CB8AC3E}">
        <p14:creationId xmlns:p14="http://schemas.microsoft.com/office/powerpoint/2010/main" val="67749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4114800" cy="6494085"/>
          </a:xfrm>
          <a:prstGeom prst="rect">
            <a:avLst/>
          </a:prstGeom>
        </p:spPr>
        <p:txBody>
          <a:bodyPr wrap="square">
            <a:spAutoFit/>
          </a:bodyPr>
          <a:lstStyle/>
          <a:p>
            <a:pPr marL="514350" indent="-514350">
              <a:buFont typeface="+mj-lt"/>
              <a:buAutoNum type="arabicPeriod"/>
            </a:pPr>
            <a:r>
              <a:rPr lang="en-US" sz="3200" b="1" dirty="0"/>
              <a:t>e</a:t>
            </a:r>
            <a:r>
              <a:rPr lang="en-US" sz="3200" b="1" dirty="0" smtClean="0"/>
              <a:t>arth,</a:t>
            </a:r>
          </a:p>
          <a:p>
            <a:pPr marL="514350" indent="-514350">
              <a:buFont typeface="+mj-lt"/>
              <a:buAutoNum type="arabicPeriod"/>
            </a:pPr>
            <a:r>
              <a:rPr lang="en-US" sz="3200" b="1" dirty="0" smtClean="0"/>
              <a:t>water,</a:t>
            </a:r>
          </a:p>
          <a:p>
            <a:pPr marL="514350" indent="-514350">
              <a:buFont typeface="+mj-lt"/>
              <a:buAutoNum type="arabicPeriod"/>
            </a:pPr>
            <a:r>
              <a:rPr lang="en-US" sz="3200" b="1" dirty="0" smtClean="0"/>
              <a:t>ﬁre,</a:t>
            </a:r>
          </a:p>
          <a:p>
            <a:pPr marL="514350" indent="-514350">
              <a:buFont typeface="+mj-lt"/>
              <a:buAutoNum type="arabicPeriod"/>
            </a:pPr>
            <a:r>
              <a:rPr lang="en-US" sz="3200" b="1" dirty="0" smtClean="0"/>
              <a:t>air,</a:t>
            </a:r>
          </a:p>
          <a:p>
            <a:pPr marL="514350" indent="-514350">
              <a:buFont typeface="+mj-lt"/>
              <a:buAutoNum type="arabicPeriod"/>
            </a:pPr>
            <a:r>
              <a:rPr lang="en-US" sz="3200" b="1" dirty="0" smtClean="0"/>
              <a:t>ether,</a:t>
            </a:r>
          </a:p>
          <a:p>
            <a:pPr marL="514350" indent="-514350">
              <a:buFont typeface="+mj-lt"/>
              <a:buAutoNum type="arabicPeriod"/>
            </a:pPr>
            <a:r>
              <a:rPr lang="en-US" sz="3200" b="1" dirty="0" smtClean="0"/>
              <a:t>mind,</a:t>
            </a:r>
          </a:p>
          <a:p>
            <a:pPr marL="514350" indent="-514350">
              <a:buFont typeface="+mj-lt"/>
              <a:buAutoNum type="arabicPeriod"/>
            </a:pPr>
            <a:r>
              <a:rPr lang="en-US" sz="3200" b="1" dirty="0" smtClean="0"/>
              <a:t>intelligence </a:t>
            </a:r>
            <a:r>
              <a:rPr lang="en-US" sz="3200" b="1" dirty="0"/>
              <a:t>and </a:t>
            </a:r>
            <a:endParaRPr lang="en-US" sz="3200" b="1" dirty="0" smtClean="0"/>
          </a:p>
          <a:p>
            <a:pPr marL="514350" indent="-514350">
              <a:buFont typeface="+mj-lt"/>
              <a:buAutoNum type="arabicPeriod"/>
            </a:pPr>
            <a:r>
              <a:rPr lang="en-US" sz="3200" b="1" dirty="0" smtClean="0"/>
              <a:t>false ego</a:t>
            </a:r>
          </a:p>
          <a:p>
            <a:endParaRPr lang="en-US" b="1" dirty="0" smtClean="0"/>
          </a:p>
          <a:p>
            <a:r>
              <a:rPr lang="en-US" sz="3200" b="1" dirty="0"/>
              <a:t>A</a:t>
            </a:r>
            <a:r>
              <a:rPr lang="en-US" sz="3200" b="1" dirty="0" smtClean="0"/>
              <a:t>ll </a:t>
            </a:r>
            <a:r>
              <a:rPr lang="en-US" sz="3200" b="1" dirty="0"/>
              <a:t>together these eight constitute My separated material energies.</a:t>
            </a:r>
            <a:endParaRPr lang="en-US" sz="3200" dirty="0"/>
          </a:p>
        </p:txBody>
      </p:sp>
      <p:pic>
        <p:nvPicPr>
          <p:cNvPr id="9218" name="Picture 2" descr="C:\Users\huber robinson\AppData\Local\Microsoft\Windows\INetCache\IE\3UIP2WGA\me_smell_color[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381000"/>
            <a:ext cx="1386348"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19" name="Picture 3" descr="C:\Users\huber robinson\AppData\Local\Microsoft\Windows\INetCache\IE\JJZQ34LY\tongue_final_july13_2012[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43600" y="1905000"/>
            <a:ext cx="1561526" cy="1426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0" name="Picture 4" descr="C:\Users\huber robinson\AppData\Local\Microsoft\Windows\INetCache\IE\9PPUH2CE\listening-ear1[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886200"/>
            <a:ext cx="2063750" cy="2190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07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kundalin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0999"/>
            <a:ext cx="4648200" cy="5915891"/>
          </a:xfrm>
          <a:prstGeom prst="rect">
            <a:avLst/>
          </a:prstGeom>
          <a:noFill/>
          <a:extLst>
            <a:ext uri="{909E8E84-426E-40DD-AFC4-6F175D3DCCD1}">
              <a14:hiddenFill xmlns:a14="http://schemas.microsoft.com/office/drawing/2010/main">
                <a:solidFill>
                  <a:srgbClr val="FFFFFF"/>
                </a:solidFill>
              </a14:hiddenFill>
            </a:ext>
          </a:extLst>
        </p:spPr>
      </p:pic>
      <p:sp>
        <p:nvSpPr>
          <p:cNvPr id="3" name="Left Arrow 2"/>
          <p:cNvSpPr/>
          <p:nvPr/>
        </p:nvSpPr>
        <p:spPr>
          <a:xfrm>
            <a:off x="3733800" y="3810000"/>
            <a:ext cx="3505200" cy="1524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Kundalini</a:t>
            </a:r>
            <a:endParaRPr lang="en-US" sz="4400" dirty="0"/>
          </a:p>
        </p:txBody>
      </p:sp>
    </p:spTree>
    <p:extLst>
      <p:ext uri="{BB962C8B-B14F-4D97-AF65-F5344CB8AC3E}">
        <p14:creationId xmlns:p14="http://schemas.microsoft.com/office/powerpoint/2010/main" val="170452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kundalin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1600200" cy="20366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33600" y="672405"/>
            <a:ext cx="5486400" cy="1384995"/>
          </a:xfrm>
          <a:prstGeom prst="rect">
            <a:avLst/>
          </a:prstGeom>
          <a:noFill/>
        </p:spPr>
        <p:txBody>
          <a:bodyPr wrap="square" rtlCol="0">
            <a:spAutoFit/>
          </a:bodyPr>
          <a:lstStyle/>
          <a:p>
            <a:pPr marL="457200" indent="-457200">
              <a:buFont typeface="Arial" panose="020B0604020202020204" pitchFamily="34" charset="0"/>
              <a:buChar char="•"/>
            </a:pPr>
            <a:r>
              <a:rPr lang="en-US" sz="2800" b="1" dirty="0" smtClean="0"/>
              <a:t>Sildenafil</a:t>
            </a:r>
            <a:r>
              <a:rPr lang="en-US" sz="2800" b="1" dirty="0"/>
              <a:t> </a:t>
            </a:r>
            <a:r>
              <a:rPr lang="en-US" sz="2800" b="1" dirty="0" smtClean="0"/>
              <a:t>citrate – Viagra</a:t>
            </a:r>
          </a:p>
          <a:p>
            <a:pPr marL="457200" indent="-457200">
              <a:buFont typeface="Arial" panose="020B0604020202020204" pitchFamily="34" charset="0"/>
              <a:buChar char="•"/>
            </a:pPr>
            <a:r>
              <a:rPr lang="en-US" sz="2800" b="1" dirty="0" smtClean="0"/>
              <a:t>Onion, Garlic</a:t>
            </a:r>
          </a:p>
          <a:p>
            <a:pPr marL="457200" indent="-457200">
              <a:buFont typeface="Arial" panose="020B0604020202020204" pitchFamily="34" charset="0"/>
              <a:buChar char="•"/>
            </a:pPr>
            <a:r>
              <a:rPr lang="en-US" sz="2800" b="1" dirty="0" smtClean="0"/>
              <a:t>Mantra</a:t>
            </a:r>
            <a:endParaRPr lang="en-US" sz="2800" b="1" dirty="0"/>
          </a:p>
        </p:txBody>
      </p:sp>
      <p:pic>
        <p:nvPicPr>
          <p:cNvPr id="11266" name="Picture 2" descr="Image result for 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176" y="2784475"/>
            <a:ext cx="2397126" cy="23971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81400" y="2784474"/>
            <a:ext cx="5029200" cy="3139321"/>
          </a:xfrm>
          <a:prstGeom prst="rect">
            <a:avLst/>
          </a:prstGeom>
          <a:noFill/>
        </p:spPr>
        <p:txBody>
          <a:bodyPr wrap="square" rtlCol="0">
            <a:spAutoFit/>
          </a:bodyPr>
          <a:lstStyle/>
          <a:p>
            <a:pPr marL="457200" indent="-457200">
              <a:buFont typeface="Courier New" panose="02070309020205020404" pitchFamily="49" charset="0"/>
              <a:buChar char="o"/>
            </a:pPr>
            <a:r>
              <a:rPr lang="en-US" sz="2800" dirty="0" err="1" smtClean="0">
                <a:latin typeface="Algerian" panose="04020705040A02060702" pitchFamily="82" charset="0"/>
              </a:rPr>
              <a:t>Aum</a:t>
            </a:r>
            <a:r>
              <a:rPr lang="en-US" sz="2800" dirty="0" smtClean="0">
                <a:latin typeface="Algerian" panose="04020705040A02060702" pitchFamily="82" charset="0"/>
              </a:rPr>
              <a:t> Mani Padme Hum</a:t>
            </a:r>
          </a:p>
          <a:p>
            <a:pPr marL="171450" indent="-171450">
              <a:buFont typeface="Courier New" panose="02070309020205020404" pitchFamily="49" charset="0"/>
              <a:buChar char="o"/>
            </a:pPr>
            <a:endParaRPr lang="en-US" sz="1200" dirty="0" smtClean="0">
              <a:latin typeface="Algerian" panose="04020705040A02060702" pitchFamily="82" charset="0"/>
            </a:endParaRPr>
          </a:p>
          <a:p>
            <a:pPr marL="457200" indent="-457200">
              <a:buFont typeface="Courier New" panose="02070309020205020404" pitchFamily="49" charset="0"/>
              <a:buChar char="o"/>
            </a:pPr>
            <a:r>
              <a:rPr lang="en-US" sz="2800" dirty="0" smtClean="0">
                <a:latin typeface="Algerian" panose="04020705040A02060702" pitchFamily="82" charset="0"/>
              </a:rPr>
              <a:t>Om </a:t>
            </a:r>
            <a:r>
              <a:rPr lang="en-US" sz="2800" dirty="0" err="1" smtClean="0">
                <a:latin typeface="Algerian" panose="04020705040A02060702" pitchFamily="82" charset="0"/>
              </a:rPr>
              <a:t>Namo</a:t>
            </a:r>
            <a:r>
              <a:rPr lang="en-US" sz="2800" dirty="0" smtClean="0">
                <a:latin typeface="Algerian" panose="04020705040A02060702" pitchFamily="82" charset="0"/>
              </a:rPr>
              <a:t> </a:t>
            </a:r>
            <a:r>
              <a:rPr lang="en-US" sz="2800" dirty="0" err="1" smtClean="0">
                <a:latin typeface="Algerian" panose="04020705040A02060702" pitchFamily="82" charset="0"/>
              </a:rPr>
              <a:t>Bhagavate</a:t>
            </a:r>
            <a:r>
              <a:rPr lang="en-US" sz="2800" dirty="0" smtClean="0">
                <a:latin typeface="Algerian" panose="04020705040A02060702" pitchFamily="82" charset="0"/>
              </a:rPr>
              <a:t> </a:t>
            </a:r>
            <a:r>
              <a:rPr lang="en-US" sz="2800" dirty="0" err="1" smtClean="0">
                <a:latin typeface="Algerian" panose="04020705040A02060702" pitchFamily="82" charset="0"/>
              </a:rPr>
              <a:t>Vasudevaya</a:t>
            </a:r>
            <a:endParaRPr lang="en-US" sz="2800" dirty="0" smtClean="0">
              <a:latin typeface="Algerian" panose="04020705040A02060702" pitchFamily="82" charset="0"/>
            </a:endParaRPr>
          </a:p>
          <a:p>
            <a:pPr marL="285750" indent="-285750">
              <a:buFont typeface="Courier New" panose="02070309020205020404" pitchFamily="49" charset="0"/>
              <a:buChar char="o"/>
            </a:pPr>
            <a:endParaRPr lang="en-US" sz="1400" dirty="0">
              <a:latin typeface="Algerian" panose="04020705040A02060702" pitchFamily="82" charset="0"/>
            </a:endParaRPr>
          </a:p>
          <a:p>
            <a:pPr marL="457200" indent="-457200">
              <a:buFont typeface="Courier New" panose="02070309020205020404" pitchFamily="49" charset="0"/>
              <a:buChar char="o"/>
            </a:pPr>
            <a:r>
              <a:rPr lang="la-Latn" sz="2800" dirty="0">
                <a:latin typeface="Algerian" panose="04020705040A02060702" pitchFamily="82" charset="0"/>
              </a:rPr>
              <a:t>Domine Iesu Christe, Fili Dei, miserere mei, peccatoris</a:t>
            </a:r>
            <a:endParaRPr lang="en-US" sz="2800" dirty="0">
              <a:latin typeface="Algerian" panose="04020705040A02060702" pitchFamily="82" charset="0"/>
            </a:endParaRPr>
          </a:p>
        </p:txBody>
      </p:sp>
    </p:spTree>
    <p:extLst>
      <p:ext uri="{BB962C8B-B14F-4D97-AF65-F5344CB8AC3E}">
        <p14:creationId xmlns:p14="http://schemas.microsoft.com/office/powerpoint/2010/main" val="42463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3213386"/>
            <a:ext cx="1321995" cy="15176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533400"/>
            <a:ext cx="2833729" cy="3048000"/>
          </a:xfrm>
          <a:prstGeom prst="rect">
            <a:avLst/>
          </a:prstGeom>
        </p:spPr>
      </p:pic>
      <p:sp>
        <p:nvSpPr>
          <p:cNvPr id="4" name="TextBox 3"/>
          <p:cNvSpPr txBox="1"/>
          <p:nvPr/>
        </p:nvSpPr>
        <p:spPr>
          <a:xfrm>
            <a:off x="3200400" y="381000"/>
            <a:ext cx="3308350" cy="156966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err="1" smtClean="0"/>
              <a:t>Japa</a:t>
            </a:r>
            <a:r>
              <a:rPr lang="en-US" sz="3200" dirty="0" smtClean="0"/>
              <a:t>, Rosary, Chanting on Beads</a:t>
            </a:r>
            <a:endParaRPr lang="en-US" sz="3200" dirty="0"/>
          </a:p>
        </p:txBody>
      </p:sp>
      <p:pic>
        <p:nvPicPr>
          <p:cNvPr id="13314" name="Picture 2" descr="Image result for monk chanting bea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621" y="3972211"/>
            <a:ext cx="3589379" cy="239292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63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5867400" cy="255454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smtClean="0"/>
              <a:t>Music, Dancing</a:t>
            </a:r>
          </a:p>
          <a:p>
            <a:pPr marL="285750" indent="-285750">
              <a:buFont typeface="Arial" panose="020B0604020202020204" pitchFamily="34" charset="0"/>
              <a:buChar char="•"/>
            </a:pPr>
            <a:r>
              <a:rPr lang="en-US" sz="3200" dirty="0" smtClean="0"/>
              <a:t>Spatial Orientation</a:t>
            </a:r>
          </a:p>
          <a:p>
            <a:pPr marL="285750" indent="-285750">
              <a:buFont typeface="Arial" panose="020B0604020202020204" pitchFamily="34" charset="0"/>
              <a:buChar char="•"/>
            </a:pPr>
            <a:r>
              <a:rPr lang="en-US" sz="3200" dirty="0" smtClean="0"/>
              <a:t>Temporal Discrimination</a:t>
            </a:r>
          </a:p>
          <a:p>
            <a:pPr marL="285750" indent="-285750">
              <a:buFont typeface="Arial" panose="020B0604020202020204" pitchFamily="34" charset="0"/>
              <a:buChar char="•"/>
            </a:pPr>
            <a:r>
              <a:rPr lang="en-US" sz="3200" dirty="0" smtClean="0"/>
              <a:t>Tonal </a:t>
            </a:r>
            <a:r>
              <a:rPr lang="en-US" sz="3200" dirty="0" err="1" smtClean="0"/>
              <a:t>Discirminiation</a:t>
            </a:r>
            <a:endParaRPr lang="en-US" sz="3200" dirty="0" smtClean="0"/>
          </a:p>
          <a:p>
            <a:pPr marL="285750" indent="-285750">
              <a:buFont typeface="Arial" panose="020B0604020202020204" pitchFamily="34" charset="0"/>
              <a:buChar char="•"/>
            </a:pPr>
            <a:r>
              <a:rPr lang="en-US" sz="3200" dirty="0" smtClean="0"/>
              <a:t>Meaning.</a:t>
            </a:r>
            <a:endParaRPr lang="en-US" sz="3200" dirty="0"/>
          </a:p>
        </p:txBody>
      </p:sp>
      <p:pic>
        <p:nvPicPr>
          <p:cNvPr id="12290" name="Picture 2" descr="Image result for steppenwolf b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788" y="3125769"/>
            <a:ext cx="8134012" cy="3429842"/>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62600" y="919609"/>
            <a:ext cx="32004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200" b="1" dirty="0" err="1" smtClean="0"/>
              <a:t>Steppen</a:t>
            </a:r>
            <a:r>
              <a:rPr lang="en-US" sz="3200" b="1" dirty="0" smtClean="0"/>
              <a:t> Wolf</a:t>
            </a:r>
          </a:p>
          <a:p>
            <a:pPr algn="ctr"/>
            <a:r>
              <a:rPr lang="en-US" sz="3200" i="1" dirty="0" smtClean="0"/>
              <a:t>The Pusher</a:t>
            </a:r>
            <a:endParaRPr lang="en-US" sz="3200" i="1" dirty="0"/>
          </a:p>
        </p:txBody>
      </p:sp>
    </p:spTree>
    <p:extLst>
      <p:ext uri="{BB962C8B-B14F-4D97-AF65-F5344CB8AC3E}">
        <p14:creationId xmlns:p14="http://schemas.microsoft.com/office/powerpoint/2010/main" val="280868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1"/>
            <a:ext cx="8229600" cy="61247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sz="2800" b="1" dirty="0"/>
              <a:t>"The Pusher"</a:t>
            </a:r>
            <a:r>
              <a:rPr lang="en-US" sz="2800" dirty="0" smtClean="0"/>
              <a:t/>
            </a:r>
            <a:br>
              <a:rPr lang="en-US" sz="2800" dirty="0" smtClean="0"/>
            </a:br>
            <a:r>
              <a:rPr lang="en-US" sz="2800" dirty="0" smtClean="0"/>
              <a:t/>
            </a:r>
            <a:br>
              <a:rPr lang="en-US" sz="2800" dirty="0" smtClean="0"/>
            </a:br>
            <a:r>
              <a:rPr lang="en-US" sz="2800" dirty="0"/>
              <a:t>You know I've smoked a lot of grass</a:t>
            </a:r>
            <a:br>
              <a:rPr lang="en-US" sz="2800" dirty="0"/>
            </a:br>
            <a:r>
              <a:rPr lang="en-US" sz="2800" dirty="0"/>
              <a:t>O' Lord, I've popped a lot of pills</a:t>
            </a:r>
            <a:br>
              <a:rPr lang="en-US" sz="2800" dirty="0"/>
            </a:br>
            <a:r>
              <a:rPr lang="en-US" sz="2800" dirty="0"/>
              <a:t>But I never touched </a:t>
            </a:r>
            <a:r>
              <a:rPr lang="en-US" sz="2800" dirty="0" err="1"/>
              <a:t>nothin</a:t>
            </a:r>
            <a:r>
              <a:rPr lang="en-US" sz="2800" dirty="0"/>
              <a:t>'</a:t>
            </a:r>
            <a:br>
              <a:rPr lang="en-US" sz="2800" dirty="0"/>
            </a:br>
            <a:r>
              <a:rPr lang="en-US" sz="2800" dirty="0"/>
              <a:t>That my spirit could kill</a:t>
            </a:r>
            <a:br>
              <a:rPr lang="en-US" sz="2800" dirty="0"/>
            </a:br>
            <a:r>
              <a:rPr lang="en-US" sz="2800" dirty="0"/>
              <a:t>You know, I've seen a lot of people </a:t>
            </a:r>
            <a:r>
              <a:rPr lang="en-US" sz="2800" dirty="0" err="1"/>
              <a:t>walkin</a:t>
            </a:r>
            <a:r>
              <a:rPr lang="en-US" sz="2800" dirty="0"/>
              <a:t>' 'round</a:t>
            </a:r>
            <a:br>
              <a:rPr lang="en-US" sz="2800" dirty="0"/>
            </a:br>
            <a:r>
              <a:rPr lang="en-US" sz="2800" dirty="0"/>
              <a:t>With tombstones in their eyes</a:t>
            </a:r>
            <a:br>
              <a:rPr lang="en-US" sz="2800" dirty="0"/>
            </a:br>
            <a:r>
              <a:rPr lang="en-US" sz="2800" dirty="0"/>
              <a:t>But the pusher don't care</a:t>
            </a:r>
            <a:br>
              <a:rPr lang="en-US" sz="2800" dirty="0"/>
            </a:br>
            <a:r>
              <a:rPr lang="en-US" sz="2800" dirty="0"/>
              <a:t>Ah, if you live or if you die</a:t>
            </a:r>
            <a:br>
              <a:rPr lang="en-US" sz="2800" dirty="0"/>
            </a:br>
            <a:r>
              <a:rPr lang="en-US" sz="2800" dirty="0"/>
              <a:t/>
            </a:r>
            <a:br>
              <a:rPr lang="en-US" sz="2800" dirty="0"/>
            </a:br>
            <a:r>
              <a:rPr lang="en-US" sz="2800" dirty="0"/>
              <a:t>God damn, The Pusher</a:t>
            </a:r>
            <a:br>
              <a:rPr lang="en-US" sz="2800" dirty="0"/>
            </a:br>
            <a:r>
              <a:rPr lang="en-US" sz="2800" dirty="0"/>
              <a:t>God damn, I say The Pusher</a:t>
            </a:r>
            <a:br>
              <a:rPr lang="en-US" sz="2800" dirty="0"/>
            </a:br>
            <a:r>
              <a:rPr lang="en-US" sz="2800" dirty="0"/>
              <a:t>I said God damn, God damn The Pusher man</a:t>
            </a:r>
          </a:p>
        </p:txBody>
      </p:sp>
    </p:spTree>
    <p:extLst>
      <p:ext uri="{BB962C8B-B14F-4D97-AF65-F5344CB8AC3E}">
        <p14:creationId xmlns:p14="http://schemas.microsoft.com/office/powerpoint/2010/main" val="1491554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29042" y="1371600"/>
            <a:ext cx="2262158" cy="1754326"/>
          </a:xfrm>
          <a:prstGeom prst="rect">
            <a:avLst/>
          </a:prstGeom>
          <a:no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Thank</a:t>
            </a:r>
          </a:p>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You</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4" name="TextBox 3"/>
          <p:cNvSpPr txBox="1"/>
          <p:nvPr/>
        </p:nvSpPr>
        <p:spPr>
          <a:xfrm>
            <a:off x="304800" y="3733800"/>
            <a:ext cx="3886200" cy="830997"/>
          </a:xfrm>
          <a:prstGeom prst="rect">
            <a:avLst/>
          </a:prstGeom>
          <a:noFill/>
        </p:spPr>
        <p:txBody>
          <a:bodyPr wrap="square" rtlCol="0">
            <a:spAutoFit/>
          </a:bodyPr>
          <a:lstStyle/>
          <a:p>
            <a:r>
              <a:rPr lang="en-US" sz="2400" b="1" dirty="0" smtClean="0"/>
              <a:t>Prof. Huber H. Robinson</a:t>
            </a:r>
          </a:p>
          <a:p>
            <a:r>
              <a:rPr lang="en-US" sz="2400" b="1" i="1" dirty="0" smtClean="0"/>
              <a:t>www.NiosNimbus.org</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304800"/>
            <a:ext cx="2537460" cy="3383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1" y="304799"/>
            <a:ext cx="2326005" cy="338328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5117450" y="3733800"/>
            <a:ext cx="3645550" cy="830997"/>
          </a:xfrm>
          <a:prstGeom prst="rect">
            <a:avLst/>
          </a:prstGeom>
        </p:spPr>
        <p:txBody>
          <a:bodyPr wrap="none">
            <a:spAutoFit/>
          </a:bodyPr>
          <a:lstStyle/>
          <a:p>
            <a:pPr algn="ctr"/>
            <a:r>
              <a:rPr lang="en-US" sz="2400" b="1" dirty="0" err="1" smtClean="0"/>
              <a:t>Hanumatpresaka</a:t>
            </a:r>
            <a:r>
              <a:rPr lang="en-US" sz="2400" b="1" dirty="0" smtClean="0"/>
              <a:t> Swami</a:t>
            </a:r>
            <a:endParaRPr lang="en-US" sz="2400" b="1" i="1" dirty="0" smtClean="0"/>
          </a:p>
          <a:p>
            <a:pPr algn="ctr"/>
            <a:r>
              <a:rPr lang="en-US" sz="2400" b="1" i="1" dirty="0" smtClean="0"/>
              <a:t>www.JayaRama.us</a:t>
            </a:r>
          </a:p>
        </p:txBody>
      </p:sp>
    </p:spTree>
    <p:extLst>
      <p:ext uri="{BB962C8B-B14F-4D97-AF65-F5344CB8AC3E}">
        <p14:creationId xmlns:p14="http://schemas.microsoft.com/office/powerpoint/2010/main" val="1766785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155</TotalTime>
  <Words>463</Words>
  <Application>Microsoft Office PowerPoint</Application>
  <PresentationFormat>On-screen Show (4:3)</PresentationFormat>
  <Paragraphs>97</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huber robinson</dc:creator>
  <cp:lastModifiedBy>huber robinson</cp:lastModifiedBy>
  <cp:revision>19</cp:revision>
  <dcterms:created xsi:type="dcterms:W3CDTF">2018-09-17T18:14:13Z</dcterms:created>
  <dcterms:modified xsi:type="dcterms:W3CDTF">2018-09-20T17:10:49Z</dcterms:modified>
</cp:coreProperties>
</file>